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drawings/drawing9.xml" ContentType="application/vnd.openxmlformats-officedocument.drawingml.chartshap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Default Extension="xlsx" ContentType="application/vnd.openxmlformats-officedocument.spreadsheetml.sheet"/>
  <Override PartName="/ppt/drawings/drawing11.xml" ContentType="application/vnd.openxmlformats-officedocument.drawingml.chartshape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theme/themeOverride8.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0"/>
  </p:notesMasterIdLst>
  <p:handoutMasterIdLst>
    <p:handoutMasterId r:id="rId51"/>
  </p:handoutMasterIdLst>
  <p:sldIdLst>
    <p:sldId id="1447" r:id="rId2"/>
    <p:sldId id="1448" r:id="rId3"/>
    <p:sldId id="1449" r:id="rId4"/>
    <p:sldId id="1458" r:id="rId5"/>
    <p:sldId id="1341" r:id="rId6"/>
    <p:sldId id="1342" r:id="rId7"/>
    <p:sldId id="1354" r:id="rId8"/>
    <p:sldId id="1483" r:id="rId9"/>
    <p:sldId id="1356" r:id="rId10"/>
    <p:sldId id="1362" r:id="rId11"/>
    <p:sldId id="1460" r:id="rId12"/>
    <p:sldId id="1466" r:id="rId13"/>
    <p:sldId id="1461" r:id="rId14"/>
    <p:sldId id="1465" r:id="rId15"/>
    <p:sldId id="1480" r:id="rId16"/>
    <p:sldId id="1455" r:id="rId17"/>
    <p:sldId id="1378" r:id="rId18"/>
    <p:sldId id="1278" r:id="rId19"/>
    <p:sldId id="1468" r:id="rId20"/>
    <p:sldId id="1469" r:id="rId21"/>
    <p:sldId id="1470" r:id="rId22"/>
    <p:sldId id="1471" r:id="rId23"/>
    <p:sldId id="1282" r:id="rId24"/>
    <p:sldId id="1276" r:id="rId25"/>
    <p:sldId id="1239" r:id="rId26"/>
    <p:sldId id="1240" r:id="rId27"/>
    <p:sldId id="1241" r:id="rId28"/>
    <p:sldId id="1426" r:id="rId29"/>
    <p:sldId id="1427" r:id="rId30"/>
    <p:sldId id="1287" r:id="rId31"/>
    <p:sldId id="1288" r:id="rId32"/>
    <p:sldId id="1289" r:id="rId33"/>
    <p:sldId id="1290" r:id="rId34"/>
    <p:sldId id="1291" r:id="rId35"/>
    <p:sldId id="1246" r:id="rId36"/>
    <p:sldId id="1462" r:id="rId37"/>
    <p:sldId id="1472" r:id="rId38"/>
    <p:sldId id="1473" r:id="rId39"/>
    <p:sldId id="1474" r:id="rId40"/>
    <p:sldId id="1475" r:id="rId41"/>
    <p:sldId id="1477" r:id="rId42"/>
    <p:sldId id="1479" r:id="rId43"/>
    <p:sldId id="1457" r:id="rId44"/>
    <p:sldId id="1484" r:id="rId45"/>
    <p:sldId id="1485" r:id="rId46"/>
    <p:sldId id="1251" r:id="rId47"/>
    <p:sldId id="1434" r:id="rId48"/>
    <p:sldId id="1424" r:id="rId49"/>
  </p:sldIdLst>
  <p:sldSz cx="9144000" cy="6858000" type="screen4x3"/>
  <p:notesSz cx="69342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FF9933"/>
    <a:srgbClr val="FF5050"/>
    <a:srgbClr val="FFFF00"/>
    <a:srgbClr val="00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84261" autoAdjust="0"/>
  </p:normalViewPr>
  <p:slideViewPr>
    <p:cSldViewPr>
      <p:cViewPr>
        <p:scale>
          <a:sx n="70" d="100"/>
          <a:sy n="70" d="100"/>
        </p:scale>
        <p:origin x="-1008" y="-84"/>
      </p:cViewPr>
      <p:guideLst>
        <p:guide orient="horz" pos="2160"/>
        <p:guide pos="2880"/>
      </p:guideLst>
    </p:cSldViewPr>
  </p:slideViewPr>
  <p:outlineViewPr>
    <p:cViewPr>
      <p:scale>
        <a:sx n="33" d="100"/>
        <a:sy n="33" d="100"/>
      </p:scale>
      <p:origin x="0" y="4044"/>
    </p:cViewPr>
  </p:outlineViewPr>
  <p:notesTextViewPr>
    <p:cViewPr>
      <p:scale>
        <a:sx n="100" d="100"/>
        <a:sy n="100" d="100"/>
      </p:scale>
      <p:origin x="0" y="0"/>
    </p:cViewPr>
  </p:notesTextViewPr>
  <p:sorterViewPr>
    <p:cViewPr>
      <p:scale>
        <a:sx n="66" d="100"/>
        <a:sy n="66" d="100"/>
      </p:scale>
      <p:origin x="0" y="3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ichael\Documents\Health%20care%20stats\CIHI\NHEX%202012\CAN%20hc%20Exp%20by%20source%20of%20$.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1.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Michael\Documents\International%20comparisons\OECD\2012\CAN%20and%20peers%202010%20data.xlsx" TargetMode="External"/><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hugh:Documents:Consulting:Nurses%20Unions:CFNU%20charts%202.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Michael\Documents\Health%20care%20stats\CIHI\NHEX%202012\Prov%20Tot%20and%20Gov%20Exp%20as%20%25%20GDP.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Michael\Documents\Health%20care%20stats\CIHI\NHEX%202012\Prov%20Tot%20and%20Gov%20Exp%20as%20%25%20GD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Michael\Documents\Health%20care%20stats\CIHI\NHEX%202012\Prov%20HC%20Exp%20as%20%25%20Prog%20Spending.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Michael\Documents\Health%20care%20stats\CIHI\NHEX%202012\Prov%20Prog%20Exp%20as%20%25%20GDP.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Michael\Documents\Financial%20stats\frt-trf-12-eng%20incl%20prog%20exp%20and%20outlay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Michael\Documents\Health%20care%20stats\CIHI\NHEX%202012\Prov%20Prog%20Exp%20as%20%25%20GDP.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Michael\Documents\Financial%20stats\frt-trf-12-eng%20incl%20prog%20exp%20and%20outlays%20and%20ON%20&amp;%20CAN%20GDP.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Michael\Documents\Financial%20stats\frt-trf-12-eng%20incl%20prog%20exp%20and%20outlays%20and%20ON%20&amp;%20CAN%20GDP%20&amp;%20CAN%20US%20G7%20Rev.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391951006124302"/>
          <c:y val="0.14643902068882192"/>
          <c:w val="0.77076563867016845"/>
          <c:h val="0.63003649978593457"/>
        </c:manualLayout>
      </c:layout>
      <c:lineChart>
        <c:grouping val="standard"/>
        <c:ser>
          <c:idx val="0"/>
          <c:order val="0"/>
          <c:tx>
            <c:strRef>
              <c:f>Sheet1!$S$8</c:f>
              <c:strCache>
                <c:ptCount val="1"/>
                <c:pt idx="0">
                  <c:v>Public</c:v>
                </c:pt>
              </c:strCache>
            </c:strRef>
          </c:tx>
          <c:spPr>
            <a:ln w="50800">
              <a:solidFill>
                <a:srgbClr val="00B050"/>
              </a:solidFill>
            </a:ln>
          </c:spPr>
          <c:marker>
            <c:symbol val="square"/>
            <c:size val="5"/>
            <c:spPr>
              <a:solidFill>
                <a:srgbClr val="00B050"/>
              </a:solidFill>
              <a:ln>
                <a:solidFill>
                  <a:srgbClr val="00B050"/>
                </a:solidFill>
              </a:ln>
            </c:spPr>
          </c:marker>
          <c:cat>
            <c:strRef>
              <c:f>Sheet1!$R$9:$R$46</c:f>
              <c:strCach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pt idx="37">
                  <c:v>2012 f / p</c:v>
                </c:pt>
              </c:strCache>
            </c:strRef>
          </c:cat>
          <c:val>
            <c:numRef>
              <c:f>Sheet1!$S$9:$S$46</c:f>
              <c:numCache>
                <c:formatCode>0.0</c:formatCode>
                <c:ptCount val="38"/>
                <c:pt idx="0">
                  <c:v>5.3482658151838525</c:v>
                </c:pt>
                <c:pt idx="1">
                  <c:v>5.4006040858100741</c:v>
                </c:pt>
                <c:pt idx="2">
                  <c:v>5.3508609322575165</c:v>
                </c:pt>
                <c:pt idx="3">
                  <c:v>5.3112559790965745</c:v>
                </c:pt>
                <c:pt idx="4">
                  <c:v>5.1915121859223916</c:v>
                </c:pt>
                <c:pt idx="5">
                  <c:v>5.3424632461711941</c:v>
                </c:pt>
                <c:pt idx="6">
                  <c:v>5.5323714594013724</c:v>
                </c:pt>
                <c:pt idx="7">
                  <c:v>6.1725116770228645</c:v>
                </c:pt>
                <c:pt idx="8">
                  <c:v>6.3395475504658165</c:v>
                </c:pt>
                <c:pt idx="9">
                  <c:v>6.2184154164321015</c:v>
                </c:pt>
                <c:pt idx="10">
                  <c:v>6.1961376383212245</c:v>
                </c:pt>
                <c:pt idx="11">
                  <c:v>6.3466972680183691</c:v>
                </c:pt>
                <c:pt idx="12">
                  <c:v>6.2717176386042484</c:v>
                </c:pt>
                <c:pt idx="13">
                  <c:v>6.224766243013474</c:v>
                </c:pt>
                <c:pt idx="14">
                  <c:v>6.3722206558927894</c:v>
                </c:pt>
                <c:pt idx="15">
                  <c:v>6.6844826192040045</c:v>
                </c:pt>
                <c:pt idx="16">
                  <c:v>7.2053203328565623</c:v>
                </c:pt>
                <c:pt idx="17">
                  <c:v>7.3717902543549823</c:v>
                </c:pt>
                <c:pt idx="18">
                  <c:v>7.1401415669542745</c:v>
                </c:pt>
                <c:pt idx="19">
                  <c:v>6.8152894593888949</c:v>
                </c:pt>
                <c:pt idx="20">
                  <c:v>6.5047585396783845</c:v>
                </c:pt>
                <c:pt idx="21">
                  <c:v>6.3096805387845478</c:v>
                </c:pt>
                <c:pt idx="22">
                  <c:v>6.2534592291220354</c:v>
                </c:pt>
                <c:pt idx="23">
                  <c:v>6.4686034268681833</c:v>
                </c:pt>
                <c:pt idx="24">
                  <c:v>6.4312049612498514</c:v>
                </c:pt>
                <c:pt idx="25">
                  <c:v>6.4327895175914653</c:v>
                </c:pt>
                <c:pt idx="26">
                  <c:v>6.7678944986204845</c:v>
                </c:pt>
                <c:pt idx="27">
                  <c:v>6.9342837286280519</c:v>
                </c:pt>
                <c:pt idx="28">
                  <c:v>7.1439476885926902</c:v>
                </c:pt>
                <c:pt idx="29">
                  <c:v>7.1796080227012533</c:v>
                </c:pt>
                <c:pt idx="30">
                  <c:v>7.1827408491520766</c:v>
                </c:pt>
                <c:pt idx="31">
                  <c:v>7.2417912495498804</c:v>
                </c:pt>
                <c:pt idx="32">
                  <c:v>7.3436770870042123</c:v>
                </c:pt>
                <c:pt idx="33">
                  <c:v>7.5608814831113884</c:v>
                </c:pt>
                <c:pt idx="34">
                  <c:v>8.4362901483925139</c:v>
                </c:pt>
                <c:pt idx="35">
                  <c:v>8.3810111999422077</c:v>
                </c:pt>
                <c:pt idx="36">
                  <c:v>8.1717566155300023</c:v>
                </c:pt>
                <c:pt idx="37">
                  <c:v>8.088826495165252</c:v>
                </c:pt>
              </c:numCache>
            </c:numRef>
          </c:val>
        </c:ser>
        <c:ser>
          <c:idx val="1"/>
          <c:order val="1"/>
          <c:tx>
            <c:strRef>
              <c:f>Sheet1!$T$8</c:f>
              <c:strCache>
                <c:ptCount val="1"/>
                <c:pt idx="0">
                  <c:v>Private</c:v>
                </c:pt>
              </c:strCache>
            </c:strRef>
          </c:tx>
          <c:spPr>
            <a:ln w="50800">
              <a:solidFill>
                <a:srgbClr val="0070C0"/>
              </a:solidFill>
            </a:ln>
          </c:spPr>
          <c:marker>
            <c:symbol val="diamond"/>
            <c:size val="5"/>
            <c:spPr>
              <a:solidFill>
                <a:srgbClr val="0070C0"/>
              </a:solidFill>
              <a:ln>
                <a:solidFill>
                  <a:srgbClr val="0070C0"/>
                </a:solidFill>
              </a:ln>
            </c:spPr>
          </c:marker>
          <c:cat>
            <c:strRef>
              <c:f>Sheet1!$R$9:$R$46</c:f>
              <c:strCach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pt idx="37">
                  <c:v>2012 f / p</c:v>
                </c:pt>
              </c:strCache>
            </c:strRef>
          </c:cat>
          <c:val>
            <c:numRef>
              <c:f>Sheet1!$T$9:$T$46</c:f>
              <c:numCache>
                <c:formatCode>0.0</c:formatCode>
                <c:ptCount val="38"/>
                <c:pt idx="0">
                  <c:v>1.6672189073602925</c:v>
                </c:pt>
                <c:pt idx="1">
                  <c:v>1.6139058225555161</c:v>
                </c:pt>
                <c:pt idx="2">
                  <c:v>1.6287731713075535</c:v>
                </c:pt>
                <c:pt idx="3">
                  <c:v>1.6561526978326448</c:v>
                </c:pt>
                <c:pt idx="4">
                  <c:v>1.647254367011636</c:v>
                </c:pt>
                <c:pt idx="5">
                  <c:v>1.7308834030869633</c:v>
                </c:pt>
                <c:pt idx="6">
                  <c:v>1.757176626191211</c:v>
                </c:pt>
                <c:pt idx="7">
                  <c:v>1.9250014680364598</c:v>
                </c:pt>
                <c:pt idx="8">
                  <c:v>1.9345801718355395</c:v>
                </c:pt>
                <c:pt idx="9">
                  <c:v>1.9543184135153515</c:v>
                </c:pt>
                <c:pt idx="10">
                  <c:v>2.0067079081020451</c:v>
                </c:pt>
                <c:pt idx="11">
                  <c:v>2.1088501862594513</c:v>
                </c:pt>
                <c:pt idx="12">
                  <c:v>2.0992084367639392</c:v>
                </c:pt>
                <c:pt idx="13">
                  <c:v>2.0871843237420147</c:v>
                </c:pt>
                <c:pt idx="14">
                  <c:v>2.1565666693316983</c:v>
                </c:pt>
                <c:pt idx="15">
                  <c:v>2.2910127868171402</c:v>
                </c:pt>
                <c:pt idx="16">
                  <c:v>2.4668417835645777</c:v>
                </c:pt>
                <c:pt idx="17">
                  <c:v>2.5856484245734581</c:v>
                </c:pt>
                <c:pt idx="18">
                  <c:v>2.6923111414815692</c:v>
                </c:pt>
                <c:pt idx="19">
                  <c:v>2.6689509437012036</c:v>
                </c:pt>
                <c:pt idx="20">
                  <c:v>2.6368976614030477</c:v>
                </c:pt>
                <c:pt idx="21">
                  <c:v>2.618166695965038</c:v>
                </c:pt>
                <c:pt idx="22">
                  <c:v>2.6659338771733996</c:v>
                </c:pt>
                <c:pt idx="23">
                  <c:v>2.7211659199946268</c:v>
                </c:pt>
                <c:pt idx="24">
                  <c:v>2.7666445477419543</c:v>
                </c:pt>
                <c:pt idx="25">
                  <c:v>2.7248529052829431</c:v>
                </c:pt>
                <c:pt idx="26">
                  <c:v>2.9075274053638713</c:v>
                </c:pt>
                <c:pt idx="27">
                  <c:v>3.0485992474475641</c:v>
                </c:pt>
                <c:pt idx="28">
                  <c:v>3.0519446714990535</c:v>
                </c:pt>
                <c:pt idx="29">
                  <c:v>3.0610964463855792</c:v>
                </c:pt>
                <c:pt idx="30">
                  <c:v>3.0607006899871299</c:v>
                </c:pt>
                <c:pt idx="31">
                  <c:v>3.15792652735204</c:v>
                </c:pt>
                <c:pt idx="32">
                  <c:v>3.1326242850372683</c:v>
                </c:pt>
                <c:pt idx="33">
                  <c:v>3.1664982245965532</c:v>
                </c:pt>
                <c:pt idx="34">
                  <c:v>3.4726780241287898</c:v>
                </c:pt>
                <c:pt idx="35">
                  <c:v>3.5057667004549402</c:v>
                </c:pt>
                <c:pt idx="36">
                  <c:v>3.4872320043107217</c:v>
                </c:pt>
                <c:pt idx="37">
                  <c:v>3.5109290553265402</c:v>
                </c:pt>
              </c:numCache>
            </c:numRef>
          </c:val>
        </c:ser>
        <c:ser>
          <c:idx val="2"/>
          <c:order val="2"/>
          <c:tx>
            <c:strRef>
              <c:f>Sheet1!$U$8</c:f>
              <c:strCache>
                <c:ptCount val="1"/>
                <c:pt idx="0">
                  <c:v>Total</c:v>
                </c:pt>
              </c:strCache>
            </c:strRef>
          </c:tx>
          <c:spPr>
            <a:ln w="50800">
              <a:solidFill>
                <a:srgbClr val="FF0000"/>
              </a:solidFill>
            </a:ln>
          </c:spPr>
          <c:marker>
            <c:symbol val="triangle"/>
            <c:size val="5"/>
            <c:spPr>
              <a:solidFill>
                <a:srgbClr val="FF0000"/>
              </a:solidFill>
              <a:ln>
                <a:solidFill>
                  <a:srgbClr val="FF0000"/>
                </a:solidFill>
              </a:ln>
            </c:spPr>
          </c:marker>
          <c:cat>
            <c:strRef>
              <c:f>Sheet1!$R$9:$R$46</c:f>
              <c:strCache>
                <c:ptCount val="38"/>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pt idx="37">
                  <c:v>2012 f / p</c:v>
                </c:pt>
              </c:strCache>
            </c:strRef>
          </c:cat>
          <c:val>
            <c:numRef>
              <c:f>Sheet1!$U$9:$U$46</c:f>
              <c:numCache>
                <c:formatCode>#,##0.0</c:formatCode>
                <c:ptCount val="38"/>
                <c:pt idx="0">
                  <c:v>7.0154847225441141</c:v>
                </c:pt>
                <c:pt idx="1">
                  <c:v>7.0145099083655245</c:v>
                </c:pt>
                <c:pt idx="2">
                  <c:v>6.9796341035650924</c:v>
                </c:pt>
                <c:pt idx="3">
                  <c:v>6.9674086769291899</c:v>
                </c:pt>
                <c:pt idx="4">
                  <c:v>6.8387665529339952</c:v>
                </c:pt>
                <c:pt idx="5">
                  <c:v>7.073346649258152</c:v>
                </c:pt>
                <c:pt idx="6">
                  <c:v>7.2895480855926253</c:v>
                </c:pt>
                <c:pt idx="7">
                  <c:v>8.0975131450593487</c:v>
                </c:pt>
                <c:pt idx="8">
                  <c:v>8.2741277223013459</c:v>
                </c:pt>
                <c:pt idx="9">
                  <c:v>8.1727338299475161</c:v>
                </c:pt>
                <c:pt idx="10">
                  <c:v>8.2028455464233048</c:v>
                </c:pt>
                <c:pt idx="11">
                  <c:v>8.4555474542778768</c:v>
                </c:pt>
                <c:pt idx="12">
                  <c:v>8.3709260753682884</c:v>
                </c:pt>
                <c:pt idx="13">
                  <c:v>8.3119505667554687</c:v>
                </c:pt>
                <c:pt idx="14">
                  <c:v>8.528787325224485</c:v>
                </c:pt>
                <c:pt idx="15">
                  <c:v>8.9754954060211567</c:v>
                </c:pt>
                <c:pt idx="16">
                  <c:v>9.6721621164211502</c:v>
                </c:pt>
                <c:pt idx="17">
                  <c:v>9.9574386789285452</c:v>
                </c:pt>
                <c:pt idx="18">
                  <c:v>9.8324527084358575</c:v>
                </c:pt>
                <c:pt idx="19">
                  <c:v>9.484240403090098</c:v>
                </c:pt>
                <c:pt idx="20">
                  <c:v>9.1416562010814406</c:v>
                </c:pt>
                <c:pt idx="21">
                  <c:v>8.9278472347495867</c:v>
                </c:pt>
                <c:pt idx="22">
                  <c:v>8.919393106295411</c:v>
                </c:pt>
                <c:pt idx="23">
                  <c:v>9.1897693468628034</c:v>
                </c:pt>
                <c:pt idx="24">
                  <c:v>9.1978495089917836</c:v>
                </c:pt>
                <c:pt idx="25">
                  <c:v>9.1576424228744084</c:v>
                </c:pt>
                <c:pt idx="26">
                  <c:v>9.6754219039843665</c:v>
                </c:pt>
                <c:pt idx="27">
                  <c:v>9.9828829760755848</c:v>
                </c:pt>
                <c:pt idx="28">
                  <c:v>10.195892360091744</c:v>
                </c:pt>
                <c:pt idx="29">
                  <c:v>10.240704469086818</c:v>
                </c:pt>
                <c:pt idx="30">
                  <c:v>10.243441539139226</c:v>
                </c:pt>
                <c:pt idx="31">
                  <c:v>10.399717776901896</c:v>
                </c:pt>
                <c:pt idx="32">
                  <c:v>10.476301372041481</c:v>
                </c:pt>
                <c:pt idx="33">
                  <c:v>10.727379707707938</c:v>
                </c:pt>
                <c:pt idx="34">
                  <c:v>11.908968172521348</c:v>
                </c:pt>
                <c:pt idx="35">
                  <c:v>11.88677790039714</c:v>
                </c:pt>
                <c:pt idx="36">
                  <c:v>11.658988619840652</c:v>
                </c:pt>
                <c:pt idx="37">
                  <c:v>11.599755550491789</c:v>
                </c:pt>
              </c:numCache>
            </c:numRef>
          </c:val>
        </c:ser>
        <c:marker val="1"/>
        <c:axId val="56582912"/>
        <c:axId val="56584448"/>
      </c:lineChart>
      <c:catAx>
        <c:axId val="56582912"/>
        <c:scaling>
          <c:orientation val="minMax"/>
        </c:scaling>
        <c:axPos val="b"/>
        <c:numFmt formatCode="General" sourceLinked="1"/>
        <c:tickLblPos val="nextTo"/>
        <c:crossAx val="56584448"/>
        <c:crosses val="autoZero"/>
        <c:auto val="1"/>
        <c:lblAlgn val="ctr"/>
        <c:lblOffset val="100"/>
      </c:catAx>
      <c:valAx>
        <c:axId val="56584448"/>
        <c:scaling>
          <c:orientation val="minMax"/>
        </c:scaling>
        <c:axPos val="l"/>
        <c:majorGridlines/>
        <c:numFmt formatCode="#,##0" sourceLinked="0"/>
        <c:tickLblPos val="nextTo"/>
        <c:crossAx val="56582912"/>
        <c:crosses val="autoZero"/>
        <c:crossBetween val="between"/>
      </c:valAx>
    </c:plotArea>
    <c:legend>
      <c:legendPos val="r"/>
      <c:legendEntry>
        <c:idx val="0"/>
        <c:txPr>
          <a:bodyPr/>
          <a:lstStyle/>
          <a:p>
            <a:pPr>
              <a:defRPr b="1">
                <a:solidFill>
                  <a:srgbClr val="00B050"/>
                </a:solidFill>
              </a:defRPr>
            </a:pPr>
            <a:endParaRPr lang="en-US"/>
          </a:p>
        </c:txPr>
      </c:legendEntry>
      <c:legendEntry>
        <c:idx val="1"/>
        <c:txPr>
          <a:bodyPr/>
          <a:lstStyle/>
          <a:p>
            <a:pPr>
              <a:defRPr b="1">
                <a:solidFill>
                  <a:srgbClr val="0070C0"/>
                </a:solidFill>
              </a:defRPr>
            </a:pPr>
            <a:endParaRPr lang="en-US"/>
          </a:p>
        </c:txPr>
      </c:legendEntry>
      <c:legendEntry>
        <c:idx val="2"/>
        <c:txPr>
          <a:bodyPr/>
          <a:lstStyle/>
          <a:p>
            <a:pPr>
              <a:defRPr b="1">
                <a:solidFill>
                  <a:srgbClr val="FF0000"/>
                </a:solidFill>
              </a:defRPr>
            </a:pPr>
            <a:endParaRPr lang="en-US"/>
          </a:p>
        </c:txPr>
      </c:legendEntry>
      <c:layout>
        <c:manualLayout>
          <c:xMode val="edge"/>
          <c:yMode val="edge"/>
          <c:x val="0.38149748468941491"/>
          <c:y val="0.15025250460791342"/>
          <c:w val="0.41739402887139115"/>
          <c:h val="8.7282298046077594E-2"/>
        </c:manualLayout>
      </c:layout>
      <c:txPr>
        <a:bodyPr/>
        <a:lstStyle/>
        <a:p>
          <a:pPr>
            <a:defRPr b="1"/>
          </a:pPr>
          <a:endParaRPr lang="en-US"/>
        </a:p>
      </c:txPr>
    </c:legend>
    <c:plotVisOnly val="1"/>
    <c:dispBlanksAs val="gap"/>
  </c:chart>
  <c:txPr>
    <a:bodyPr/>
    <a:lstStyle/>
    <a:p>
      <a:pPr>
        <a:defRPr sz="2400"/>
      </a:pPr>
      <a:endParaRPr lang="en-US"/>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358956692913386"/>
          <c:y val="0.17761789884862184"/>
          <c:w val="0.73345144356955638"/>
          <c:h val="0.61631306503353744"/>
        </c:manualLayout>
      </c:layout>
      <c:lineChart>
        <c:grouping val="standard"/>
        <c:ser>
          <c:idx val="0"/>
          <c:order val="0"/>
          <c:tx>
            <c:strRef>
              <c:f>'52 - Total Gov. Outlays'!$K$27</c:f>
              <c:strCache>
                <c:ptCount val="1"/>
                <c:pt idx="0">
                  <c:v>Canada</c:v>
                </c:pt>
              </c:strCache>
            </c:strRef>
          </c:tx>
          <c:spPr>
            <a:ln w="50800">
              <a:solidFill>
                <a:srgbClr val="FF0000"/>
              </a:solidFill>
            </a:ln>
          </c:spPr>
          <c:marker>
            <c:spPr>
              <a:solidFill>
                <a:srgbClr val="FF0000"/>
              </a:solidFill>
              <a:ln>
                <a:solidFill>
                  <a:srgbClr val="FF0000"/>
                </a:solidFill>
              </a:ln>
            </c:spPr>
          </c:marker>
          <c:cat>
            <c:strRef>
              <c:f>'52 - Total Gov. Outlays'!$J$28:$J$48</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 </c:v>
                </c:pt>
                <c:pt idx="18">
                  <c:v>2009 </c:v>
                </c:pt>
                <c:pt idx="19">
                  <c:v>2010 </c:v>
                </c:pt>
                <c:pt idx="20">
                  <c:v>2011 </c:v>
                </c:pt>
              </c:strCache>
            </c:strRef>
          </c:cat>
          <c:val>
            <c:numRef>
              <c:f>'52 - Total Gov. Outlays'!$K$28:$K$48</c:f>
              <c:numCache>
                <c:formatCode>#,##0.0</c:formatCode>
                <c:ptCount val="21"/>
                <c:pt idx="0">
                  <c:v>52.1</c:v>
                </c:pt>
                <c:pt idx="1">
                  <c:v>53.2</c:v>
                </c:pt>
                <c:pt idx="2">
                  <c:v>52.2</c:v>
                </c:pt>
                <c:pt idx="3">
                  <c:v>49.8</c:v>
                </c:pt>
                <c:pt idx="4">
                  <c:v>48.5</c:v>
                </c:pt>
                <c:pt idx="5">
                  <c:v>46.7</c:v>
                </c:pt>
                <c:pt idx="6">
                  <c:v>44.3</c:v>
                </c:pt>
                <c:pt idx="7">
                  <c:v>44.8</c:v>
                </c:pt>
                <c:pt idx="8">
                  <c:v>43</c:v>
                </c:pt>
                <c:pt idx="9">
                  <c:v>41.1</c:v>
                </c:pt>
                <c:pt idx="10">
                  <c:v>42</c:v>
                </c:pt>
                <c:pt idx="11">
                  <c:v>41.2</c:v>
                </c:pt>
                <c:pt idx="12">
                  <c:v>41.2</c:v>
                </c:pt>
                <c:pt idx="13">
                  <c:v>39.9</c:v>
                </c:pt>
                <c:pt idx="14">
                  <c:v>39.300000000000004</c:v>
                </c:pt>
                <c:pt idx="15">
                  <c:v>39.4</c:v>
                </c:pt>
                <c:pt idx="16">
                  <c:v>39.4</c:v>
                </c:pt>
                <c:pt idx="17">
                  <c:v>40</c:v>
                </c:pt>
                <c:pt idx="18">
                  <c:v>44.4</c:v>
                </c:pt>
                <c:pt idx="19">
                  <c:v>44.1</c:v>
                </c:pt>
                <c:pt idx="20">
                  <c:v>42.9</c:v>
                </c:pt>
              </c:numCache>
            </c:numRef>
          </c:val>
        </c:ser>
        <c:ser>
          <c:idx val="1"/>
          <c:order val="1"/>
          <c:tx>
            <c:strRef>
              <c:f>'52 - Total Gov. Outlays'!$L$27</c:f>
              <c:strCache>
                <c:ptCount val="1"/>
                <c:pt idx="0">
                  <c:v>US</c:v>
                </c:pt>
              </c:strCache>
            </c:strRef>
          </c:tx>
          <c:spPr>
            <a:ln w="50800">
              <a:solidFill>
                <a:srgbClr val="0070C0"/>
              </a:solidFill>
            </a:ln>
          </c:spPr>
          <c:marker>
            <c:symbol val="square"/>
            <c:size val="7"/>
            <c:spPr>
              <a:solidFill>
                <a:srgbClr val="0070C0"/>
              </a:solidFill>
              <a:ln>
                <a:solidFill>
                  <a:srgbClr val="0070C0"/>
                </a:solidFill>
              </a:ln>
            </c:spPr>
          </c:marker>
          <c:cat>
            <c:strRef>
              <c:f>'52 - Total Gov. Outlays'!$J$28:$J$48</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 </c:v>
                </c:pt>
                <c:pt idx="18">
                  <c:v>2009 </c:v>
                </c:pt>
                <c:pt idx="19">
                  <c:v>2010 </c:v>
                </c:pt>
                <c:pt idx="20">
                  <c:v>2011 </c:v>
                </c:pt>
              </c:strCache>
            </c:strRef>
          </c:cat>
          <c:val>
            <c:numRef>
              <c:f>'52 - Total Gov. Outlays'!$L$28:$L$48</c:f>
              <c:numCache>
                <c:formatCode>#,##0.0</c:formatCode>
                <c:ptCount val="21"/>
                <c:pt idx="0">
                  <c:v>38</c:v>
                </c:pt>
                <c:pt idx="1">
                  <c:v>38.6</c:v>
                </c:pt>
                <c:pt idx="2">
                  <c:v>38.1</c:v>
                </c:pt>
                <c:pt idx="3">
                  <c:v>37.1</c:v>
                </c:pt>
                <c:pt idx="4">
                  <c:v>37.1</c:v>
                </c:pt>
                <c:pt idx="5">
                  <c:v>36.6</c:v>
                </c:pt>
                <c:pt idx="6">
                  <c:v>35.4</c:v>
                </c:pt>
                <c:pt idx="7">
                  <c:v>34.6</c:v>
                </c:pt>
                <c:pt idx="8">
                  <c:v>34.200000000000003</c:v>
                </c:pt>
                <c:pt idx="9">
                  <c:v>33.9</c:v>
                </c:pt>
                <c:pt idx="10">
                  <c:v>35</c:v>
                </c:pt>
                <c:pt idx="11">
                  <c:v>35.9</c:v>
                </c:pt>
                <c:pt idx="12">
                  <c:v>36.300000000000004</c:v>
                </c:pt>
                <c:pt idx="13">
                  <c:v>36</c:v>
                </c:pt>
                <c:pt idx="14">
                  <c:v>36.300000000000004</c:v>
                </c:pt>
                <c:pt idx="15">
                  <c:v>36.1</c:v>
                </c:pt>
                <c:pt idx="16">
                  <c:v>36.9</c:v>
                </c:pt>
                <c:pt idx="17">
                  <c:v>39.1</c:v>
                </c:pt>
                <c:pt idx="18">
                  <c:v>42.7</c:v>
                </c:pt>
                <c:pt idx="19">
                  <c:v>42.5</c:v>
                </c:pt>
                <c:pt idx="20">
                  <c:v>41.7</c:v>
                </c:pt>
              </c:numCache>
            </c:numRef>
          </c:val>
        </c:ser>
        <c:marker val="1"/>
        <c:axId val="94810880"/>
        <c:axId val="94815744"/>
      </c:lineChart>
      <c:catAx>
        <c:axId val="94810880"/>
        <c:scaling>
          <c:orientation val="minMax"/>
        </c:scaling>
        <c:axPos val="b"/>
        <c:numFmt formatCode="General" sourceLinked="1"/>
        <c:tickLblPos val="nextTo"/>
        <c:txPr>
          <a:bodyPr/>
          <a:lstStyle/>
          <a:p>
            <a:pPr>
              <a:defRPr sz="2400"/>
            </a:pPr>
            <a:endParaRPr lang="en-US"/>
          </a:p>
        </c:txPr>
        <c:crossAx val="94815744"/>
        <c:crosses val="autoZero"/>
        <c:auto val="1"/>
        <c:lblAlgn val="ctr"/>
        <c:lblOffset val="100"/>
      </c:catAx>
      <c:valAx>
        <c:axId val="94815744"/>
        <c:scaling>
          <c:orientation val="minMax"/>
        </c:scaling>
        <c:axPos val="l"/>
        <c:majorGridlines/>
        <c:numFmt formatCode="#,##0" sourceLinked="0"/>
        <c:tickLblPos val="nextTo"/>
        <c:txPr>
          <a:bodyPr/>
          <a:lstStyle/>
          <a:p>
            <a:pPr>
              <a:defRPr sz="2400"/>
            </a:pPr>
            <a:endParaRPr lang="en-US"/>
          </a:p>
        </c:txPr>
        <c:crossAx val="94810880"/>
        <c:crosses val="autoZero"/>
        <c:crossBetween val="between"/>
      </c:valAx>
    </c:plotArea>
    <c:plotVisOnly val="1"/>
    <c:dispBlanksAs val="gap"/>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523403324584441"/>
          <c:y val="0.17156981646762479"/>
          <c:w val="0.79550623359580064"/>
          <c:h val="0.60454595675077394"/>
        </c:manualLayout>
      </c:layout>
      <c:barChart>
        <c:barDir val="col"/>
        <c:grouping val="clustered"/>
        <c:ser>
          <c:idx val="0"/>
          <c:order val="0"/>
          <c:dPt>
            <c:idx val="2"/>
            <c:spPr>
              <a:blipFill>
                <a:blip xmlns:r="http://schemas.openxmlformats.org/officeDocument/2006/relationships" r:embed="rId1"/>
                <a:stretch>
                  <a:fillRect/>
                </a:stretch>
              </a:blipFill>
              <a:ln>
                <a:solidFill>
                  <a:srgbClr val="FF0000"/>
                </a:solidFill>
              </a:ln>
            </c:spPr>
          </c:dPt>
          <c:dPt>
            <c:idx val="18"/>
            <c:spPr>
              <a:blipFill>
                <a:blip xmlns:r="http://schemas.openxmlformats.org/officeDocument/2006/relationships" r:embed="rId2"/>
                <a:stretch>
                  <a:fillRect/>
                </a:stretch>
              </a:blipFill>
            </c:spPr>
          </c:dPt>
          <c:cat>
            <c:strRef>
              <c:f>Sheet1!$B$4:$B$22</c:f>
              <c:strCache>
                <c:ptCount val="19"/>
                <c:pt idx="0">
                  <c:v>AUT</c:v>
                </c:pt>
                <c:pt idx="1">
                  <c:v>BEL</c:v>
                </c:pt>
                <c:pt idx="2">
                  <c:v>CAN</c:v>
                </c:pt>
                <c:pt idx="3">
                  <c:v>DEN</c:v>
                </c:pt>
                <c:pt idx="4">
                  <c:v>FIN</c:v>
                </c:pt>
                <c:pt idx="5">
                  <c:v>FRA</c:v>
                </c:pt>
                <c:pt idx="6">
                  <c:v>GER</c:v>
                </c:pt>
                <c:pt idx="7">
                  <c:v>ICE</c:v>
                </c:pt>
                <c:pt idx="8">
                  <c:v>IRE</c:v>
                </c:pt>
                <c:pt idx="9">
                  <c:v>ITA</c:v>
                </c:pt>
                <c:pt idx="10">
                  <c:v>KOR</c:v>
                </c:pt>
                <c:pt idx="11">
                  <c:v>NET</c:v>
                </c:pt>
                <c:pt idx="12">
                  <c:v>NZ</c:v>
                </c:pt>
                <c:pt idx="13">
                  <c:v>NOR</c:v>
                </c:pt>
                <c:pt idx="14">
                  <c:v>SPA</c:v>
                </c:pt>
                <c:pt idx="15">
                  <c:v>SWE</c:v>
                </c:pt>
                <c:pt idx="16">
                  <c:v>SWI</c:v>
                </c:pt>
                <c:pt idx="17">
                  <c:v>UK</c:v>
                </c:pt>
                <c:pt idx="18">
                  <c:v>USA</c:v>
                </c:pt>
              </c:strCache>
            </c:strRef>
          </c:cat>
          <c:val>
            <c:numRef>
              <c:f>Sheet1!$C$4:$C$22</c:f>
              <c:numCache>
                <c:formatCode>0.0</c:formatCode>
                <c:ptCount val="19"/>
                <c:pt idx="0">
                  <c:v>11</c:v>
                </c:pt>
                <c:pt idx="1">
                  <c:v>10.5</c:v>
                </c:pt>
                <c:pt idx="2">
                  <c:v>11.4</c:v>
                </c:pt>
                <c:pt idx="3">
                  <c:v>11.1</c:v>
                </c:pt>
                <c:pt idx="4">
                  <c:v>8.9</c:v>
                </c:pt>
                <c:pt idx="5">
                  <c:v>11.6</c:v>
                </c:pt>
                <c:pt idx="6">
                  <c:v>11.6</c:v>
                </c:pt>
                <c:pt idx="7">
                  <c:v>9.3000000000000007</c:v>
                </c:pt>
                <c:pt idx="8">
                  <c:v>9.2000000000000011</c:v>
                </c:pt>
                <c:pt idx="9">
                  <c:v>9.3000000000000007</c:v>
                </c:pt>
                <c:pt idx="10">
                  <c:v>7.1</c:v>
                </c:pt>
                <c:pt idx="11">
                  <c:v>12</c:v>
                </c:pt>
                <c:pt idx="12">
                  <c:v>10.1</c:v>
                </c:pt>
                <c:pt idx="13">
                  <c:v>9.4</c:v>
                </c:pt>
                <c:pt idx="14">
                  <c:v>9.6</c:v>
                </c:pt>
                <c:pt idx="15">
                  <c:v>9.6</c:v>
                </c:pt>
                <c:pt idx="16">
                  <c:v>11.4</c:v>
                </c:pt>
                <c:pt idx="17">
                  <c:v>9.6</c:v>
                </c:pt>
                <c:pt idx="18">
                  <c:v>17.600000000000001</c:v>
                </c:pt>
              </c:numCache>
            </c:numRef>
          </c:val>
        </c:ser>
        <c:axId val="69065728"/>
        <c:axId val="70206208"/>
      </c:barChart>
      <c:catAx>
        <c:axId val="69065728"/>
        <c:scaling>
          <c:orientation val="minMax"/>
        </c:scaling>
        <c:axPos val="b"/>
        <c:tickLblPos val="nextTo"/>
        <c:txPr>
          <a:bodyPr/>
          <a:lstStyle/>
          <a:p>
            <a:pPr>
              <a:defRPr sz="2000"/>
            </a:pPr>
            <a:endParaRPr lang="en-US"/>
          </a:p>
        </c:txPr>
        <c:crossAx val="70206208"/>
        <c:crosses val="autoZero"/>
        <c:auto val="1"/>
        <c:lblAlgn val="ctr"/>
        <c:lblOffset val="100"/>
      </c:catAx>
      <c:valAx>
        <c:axId val="70206208"/>
        <c:scaling>
          <c:orientation val="minMax"/>
        </c:scaling>
        <c:axPos val="l"/>
        <c:majorGridlines/>
        <c:numFmt formatCode="0" sourceLinked="0"/>
        <c:tickLblPos val="nextTo"/>
        <c:txPr>
          <a:bodyPr/>
          <a:lstStyle/>
          <a:p>
            <a:pPr>
              <a:defRPr sz="2400"/>
            </a:pPr>
            <a:endParaRPr lang="en-US"/>
          </a:p>
        </c:txPr>
        <c:crossAx val="69065728"/>
        <c:crosses val="autoZero"/>
        <c:crossBetween val="between"/>
      </c:valAx>
    </c:plotArea>
    <c:plotVisOnly val="1"/>
  </c:chart>
  <c:externalData r:id="rId3"/>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Sheet4!$O$19</c:f>
              <c:strCache>
                <c:ptCount val="1"/>
                <c:pt idx="0">
                  <c:v>CAGI 2010 to 2036</c:v>
                </c:pt>
              </c:strCache>
            </c:strRef>
          </c:tx>
          <c:spPr>
            <a:solidFill>
              <a:srgbClr val="FF0000"/>
            </a:solidFill>
          </c:spPr>
          <c:cat>
            <c:strRef>
              <c:f>Sheet4!$N$20:$N$33</c:f>
              <c:strCache>
                <c:ptCount val="14"/>
                <c:pt idx="0">
                  <c:v>CANADA</c:v>
                </c:pt>
                <c:pt idx="1">
                  <c:v>NL</c:v>
                </c:pt>
                <c:pt idx="2">
                  <c:v>PEI</c:v>
                </c:pt>
                <c:pt idx="3">
                  <c:v>NS</c:v>
                </c:pt>
                <c:pt idx="4">
                  <c:v>NB</c:v>
                </c:pt>
                <c:pt idx="5">
                  <c:v>PQ</c:v>
                </c:pt>
                <c:pt idx="6">
                  <c:v>ON</c:v>
                </c:pt>
                <c:pt idx="7">
                  <c:v>MB</c:v>
                </c:pt>
                <c:pt idx="8">
                  <c:v>SA</c:v>
                </c:pt>
                <c:pt idx="9">
                  <c:v>AB</c:v>
                </c:pt>
                <c:pt idx="10">
                  <c:v>BC</c:v>
                </c:pt>
                <c:pt idx="11">
                  <c:v>YT</c:v>
                </c:pt>
                <c:pt idx="12">
                  <c:v>NWT</c:v>
                </c:pt>
                <c:pt idx="13">
                  <c:v>NT</c:v>
                </c:pt>
              </c:strCache>
            </c:strRef>
          </c:cat>
          <c:val>
            <c:numRef>
              <c:f>Sheet4!$O$20:$O$33</c:f>
              <c:numCache>
                <c:formatCode>0.0%</c:formatCode>
                <c:ptCount val="14"/>
                <c:pt idx="0">
                  <c:v>1.0006055289420701E-2</c:v>
                </c:pt>
                <c:pt idx="1">
                  <c:v>1.8901662847968511E-2</c:v>
                </c:pt>
                <c:pt idx="2">
                  <c:v>1.2396147149237325E-2</c:v>
                </c:pt>
                <c:pt idx="3">
                  <c:v>1.4014223558972394E-2</c:v>
                </c:pt>
                <c:pt idx="4">
                  <c:v>1.4422978393167049E-2</c:v>
                </c:pt>
                <c:pt idx="5">
                  <c:v>1.2774625816018043E-2</c:v>
                </c:pt>
                <c:pt idx="6">
                  <c:v>9.5665040854748268E-3</c:v>
                </c:pt>
                <c:pt idx="7">
                  <c:v>7.4022069770165438E-3</c:v>
                </c:pt>
                <c:pt idx="8">
                  <c:v>7.660222030291923E-3</c:v>
                </c:pt>
                <c:pt idx="9">
                  <c:v>9.0353801419220704E-3</c:v>
                </c:pt>
                <c:pt idx="10">
                  <c:v>8.445147558466792E-3</c:v>
                </c:pt>
                <c:pt idx="11">
                  <c:v>2.0100848758112792E-2</c:v>
                </c:pt>
                <c:pt idx="12">
                  <c:v>2.3157700103825916E-2</c:v>
                </c:pt>
                <c:pt idx="13">
                  <c:v>1.5959816380585003E-2</c:v>
                </c:pt>
              </c:numCache>
            </c:numRef>
          </c:val>
        </c:ser>
        <c:axId val="70250496"/>
        <c:axId val="70252032"/>
      </c:barChart>
      <c:catAx>
        <c:axId val="70250496"/>
        <c:scaling>
          <c:orientation val="minMax"/>
        </c:scaling>
        <c:axPos val="b"/>
        <c:tickLblPos val="nextTo"/>
        <c:txPr>
          <a:bodyPr/>
          <a:lstStyle/>
          <a:p>
            <a:pPr>
              <a:defRPr lang="en-CA" sz="1600"/>
            </a:pPr>
            <a:endParaRPr lang="en-US"/>
          </a:p>
        </c:txPr>
        <c:crossAx val="70252032"/>
        <c:crosses val="autoZero"/>
        <c:auto val="1"/>
        <c:lblAlgn val="ctr"/>
        <c:lblOffset val="100"/>
      </c:catAx>
      <c:valAx>
        <c:axId val="70252032"/>
        <c:scaling>
          <c:orientation val="minMax"/>
        </c:scaling>
        <c:axPos val="l"/>
        <c:majorGridlines/>
        <c:numFmt formatCode="0.0%" sourceLinked="1"/>
        <c:tickLblPos val="nextTo"/>
        <c:txPr>
          <a:bodyPr/>
          <a:lstStyle/>
          <a:p>
            <a:pPr>
              <a:defRPr lang="en-CA" sz="1800"/>
            </a:pPr>
            <a:endParaRPr lang="en-US"/>
          </a:p>
        </c:txPr>
        <c:crossAx val="70250496"/>
        <c:crosses val="autoZero"/>
        <c:crossBetween val="between"/>
      </c:valAx>
    </c:plotArea>
    <c:plotVisOnly val="1"/>
    <c:dispBlanksAs val="gap"/>
  </c:chart>
  <c:txPr>
    <a:bodyPr/>
    <a:lstStyle/>
    <a:p>
      <a:pPr>
        <a:defRPr>
          <a:latin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379068241469884"/>
          <c:y val="0.16861544527211644"/>
          <c:w val="0.77089457567804376"/>
          <c:h val="0.61518810148731407"/>
        </c:manualLayout>
      </c:layout>
      <c:lineChart>
        <c:grouping val="standard"/>
        <c:ser>
          <c:idx val="5"/>
          <c:order val="0"/>
          <c:tx>
            <c:strRef>
              <c:f>Sheet1!$AG$13</c:f>
              <c:strCache>
                <c:ptCount val="1"/>
                <c:pt idx="0">
                  <c:v>ON</c:v>
                </c:pt>
              </c:strCache>
            </c:strRef>
          </c:tx>
          <c:spPr>
            <a:ln w="50800">
              <a:solidFill>
                <a:srgbClr val="0070C0"/>
              </a:solidFill>
            </a:ln>
          </c:spPr>
          <c:marker>
            <c:symbol val="circle"/>
            <c:size val="7"/>
            <c:spPr>
              <a:solidFill>
                <a:srgbClr val="0070C0"/>
              </a:solidFill>
              <a:ln>
                <a:solidFill>
                  <a:srgbClr val="0070C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Sheet1!$AG$14:$AG$45</c:f>
              <c:numCache>
                <c:formatCode>0.0%</c:formatCode>
                <c:ptCount val="32"/>
                <c:pt idx="0">
                  <c:v>4.6312833806385026E-2</c:v>
                </c:pt>
                <c:pt idx="1">
                  <c:v>5.1205503420041654E-2</c:v>
                </c:pt>
                <c:pt idx="2">
                  <c:v>5.1843087754231534E-2</c:v>
                </c:pt>
                <c:pt idx="3">
                  <c:v>5.1067607988799113E-2</c:v>
                </c:pt>
                <c:pt idx="4">
                  <c:v>5.1536106775809845E-2</c:v>
                </c:pt>
                <c:pt idx="5">
                  <c:v>5.2744595995994521E-2</c:v>
                </c:pt>
                <c:pt idx="6">
                  <c:v>5.2879237714291823E-2</c:v>
                </c:pt>
                <c:pt idx="7">
                  <c:v>5.2967365902020433E-2</c:v>
                </c:pt>
                <c:pt idx="8">
                  <c:v>5.4088089353024914E-2</c:v>
                </c:pt>
                <c:pt idx="9">
                  <c:v>5.7262974161360412E-2</c:v>
                </c:pt>
                <c:pt idx="10">
                  <c:v>6.3410943594542399E-2</c:v>
                </c:pt>
                <c:pt idx="11">
                  <c:v>6.5657128910790868E-2</c:v>
                </c:pt>
                <c:pt idx="12">
                  <c:v>6.3455794687442363E-2</c:v>
                </c:pt>
                <c:pt idx="13">
                  <c:v>6.0282079314682525E-2</c:v>
                </c:pt>
                <c:pt idx="14">
                  <c:v>5.6327604752162003E-2</c:v>
                </c:pt>
                <c:pt idx="15">
                  <c:v>5.5286852918725773E-2</c:v>
                </c:pt>
                <c:pt idx="16">
                  <c:v>5.3055441625142724E-2</c:v>
                </c:pt>
                <c:pt idx="17">
                  <c:v>5.3246903054994792E-2</c:v>
                </c:pt>
                <c:pt idx="18">
                  <c:v>5.2791646072446165E-2</c:v>
                </c:pt>
                <c:pt idx="19">
                  <c:v>5.4318170680638933E-2</c:v>
                </c:pt>
                <c:pt idx="20">
                  <c:v>5.5670020719675327E-2</c:v>
                </c:pt>
                <c:pt idx="21">
                  <c:v>5.7041284089378794E-2</c:v>
                </c:pt>
                <c:pt idx="22">
                  <c:v>6.1613522958273534E-2</c:v>
                </c:pt>
                <c:pt idx="23">
                  <c:v>6.4229317985096471E-2</c:v>
                </c:pt>
                <c:pt idx="24">
                  <c:v>6.5311874141914014E-2</c:v>
                </c:pt>
                <c:pt idx="25">
                  <c:v>6.615679001226929E-2</c:v>
                </c:pt>
                <c:pt idx="26">
                  <c:v>6.8192160531854576E-2</c:v>
                </c:pt>
                <c:pt idx="27">
                  <c:v>7.2551098972799155E-2</c:v>
                </c:pt>
                <c:pt idx="28">
                  <c:v>7.8086306555420523E-2</c:v>
                </c:pt>
                <c:pt idx="29">
                  <c:v>7.7708209148626001E-2</c:v>
                </c:pt>
                <c:pt idx="30">
                  <c:v>7.6997530822259033E-2</c:v>
                </c:pt>
                <c:pt idx="31">
                  <c:v>7.5895527616857722E-2</c:v>
                </c:pt>
              </c:numCache>
            </c:numRef>
          </c:val>
        </c:ser>
        <c:ser>
          <c:idx val="10"/>
          <c:order val="1"/>
          <c:tx>
            <c:strRef>
              <c:f>Sheet1!$AL$13</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Sheet1!$AL$14:$AL$45</c:f>
              <c:numCache>
                <c:formatCode>0.0%</c:formatCode>
                <c:ptCount val="32"/>
                <c:pt idx="0">
                  <c:v>5.1753100804225592E-2</c:v>
                </c:pt>
                <c:pt idx="1">
                  <c:v>5.7921854556559085E-2</c:v>
                </c:pt>
                <c:pt idx="2">
                  <c:v>5.9579503165227879E-2</c:v>
                </c:pt>
                <c:pt idx="3">
                  <c:v>5.8374127621666383E-2</c:v>
                </c:pt>
                <c:pt idx="4">
                  <c:v>5.8064601949080044E-2</c:v>
                </c:pt>
                <c:pt idx="5">
                  <c:v>5.9510276971065916E-2</c:v>
                </c:pt>
                <c:pt idx="6">
                  <c:v>5.8720766523433519E-2</c:v>
                </c:pt>
                <c:pt idx="7">
                  <c:v>5.8402441913340819E-2</c:v>
                </c:pt>
                <c:pt idx="8">
                  <c:v>5.9799892454280933E-2</c:v>
                </c:pt>
                <c:pt idx="9">
                  <c:v>6.2462712693450793E-2</c:v>
                </c:pt>
                <c:pt idx="10">
                  <c:v>6.7375237885182931E-2</c:v>
                </c:pt>
                <c:pt idx="11">
                  <c:v>6.9006713852267046E-2</c:v>
                </c:pt>
                <c:pt idx="12">
                  <c:v>6.6795455983688981E-2</c:v>
                </c:pt>
                <c:pt idx="13">
                  <c:v>6.3415940939067064E-2</c:v>
                </c:pt>
                <c:pt idx="14">
                  <c:v>6.0383571615492522E-2</c:v>
                </c:pt>
                <c:pt idx="15">
                  <c:v>5.8647662793907367E-2</c:v>
                </c:pt>
                <c:pt idx="16">
                  <c:v>5.7937345319686293E-2</c:v>
                </c:pt>
                <c:pt idx="17">
                  <c:v>5.9446073446703905E-2</c:v>
                </c:pt>
                <c:pt idx="18">
                  <c:v>5.9372308487138904E-2</c:v>
                </c:pt>
                <c:pt idx="19">
                  <c:v>5.9106318904614513E-2</c:v>
                </c:pt>
                <c:pt idx="20">
                  <c:v>6.1855925329909967E-2</c:v>
                </c:pt>
                <c:pt idx="21">
                  <c:v>6.3739274685677694E-2</c:v>
                </c:pt>
                <c:pt idx="22">
                  <c:v>6.5385981480337113E-2</c:v>
                </c:pt>
                <c:pt idx="23">
                  <c:v>6.5866795977501724E-2</c:v>
                </c:pt>
                <c:pt idx="24">
                  <c:v>6.6094906089508881E-2</c:v>
                </c:pt>
                <c:pt idx="25">
                  <c:v>6.663736572996122E-2</c:v>
                </c:pt>
                <c:pt idx="26">
                  <c:v>6.7650406026485074E-2</c:v>
                </c:pt>
                <c:pt idx="27">
                  <c:v>6.9618096847179123E-2</c:v>
                </c:pt>
                <c:pt idx="28">
                  <c:v>7.7627807727679354E-2</c:v>
                </c:pt>
                <c:pt idx="29">
                  <c:v>7.7546365392960018E-2</c:v>
                </c:pt>
                <c:pt idx="30">
                  <c:v>7.605518533773685E-2</c:v>
                </c:pt>
                <c:pt idx="31">
                  <c:v>7.5471521256157512E-2</c:v>
                </c:pt>
              </c:numCache>
            </c:numRef>
          </c:val>
        </c:ser>
        <c:marker val="1"/>
        <c:axId val="61247872"/>
        <c:axId val="61249792"/>
      </c:lineChart>
      <c:catAx>
        <c:axId val="61247872"/>
        <c:scaling>
          <c:orientation val="minMax"/>
        </c:scaling>
        <c:axPos val="b"/>
        <c:numFmt formatCode="General" sourceLinked="1"/>
        <c:tickLblPos val="nextTo"/>
        <c:txPr>
          <a:bodyPr rot="-2760000"/>
          <a:lstStyle/>
          <a:p>
            <a:pPr>
              <a:defRPr/>
            </a:pPr>
            <a:endParaRPr lang="en-US"/>
          </a:p>
        </c:txPr>
        <c:crossAx val="61249792"/>
        <c:crosses val="autoZero"/>
        <c:auto val="1"/>
        <c:lblAlgn val="ctr"/>
        <c:lblOffset val="100"/>
      </c:catAx>
      <c:valAx>
        <c:axId val="61249792"/>
        <c:scaling>
          <c:orientation val="minMax"/>
        </c:scaling>
        <c:axPos val="l"/>
        <c:majorGridlines/>
        <c:numFmt formatCode="0%" sourceLinked="0"/>
        <c:tickLblPos val="nextTo"/>
        <c:crossAx val="61247872"/>
        <c:crosses val="autoZero"/>
        <c:crossBetween val="between"/>
      </c:valAx>
    </c:plotArea>
    <c:legend>
      <c:legendPos val="r"/>
      <c:legendEntry>
        <c:idx val="0"/>
        <c:txPr>
          <a:bodyPr/>
          <a:lstStyle/>
          <a:p>
            <a:pPr>
              <a:defRPr b="1">
                <a:solidFill>
                  <a:srgbClr val="0070C0"/>
                </a:solidFill>
              </a:defRPr>
            </a:pPr>
            <a:endParaRPr lang="en-US"/>
          </a:p>
        </c:txPr>
      </c:legendEntry>
      <c:legendEntry>
        <c:idx val="1"/>
        <c:txPr>
          <a:bodyPr/>
          <a:lstStyle/>
          <a:p>
            <a:pPr>
              <a:defRPr b="1">
                <a:solidFill>
                  <a:srgbClr val="FF0000"/>
                </a:solidFill>
              </a:defRPr>
            </a:pPr>
            <a:endParaRPr lang="en-US"/>
          </a:p>
        </c:txPr>
      </c:legendEntry>
      <c:layout>
        <c:manualLayout>
          <c:xMode val="edge"/>
          <c:yMode val="edge"/>
          <c:x val="0.7285167322834647"/>
          <c:y val="0.37580431612715104"/>
          <c:w val="0.10971183289588803"/>
          <c:h val="0.13550291630212891"/>
        </c:manualLayout>
      </c:layout>
      <c:txPr>
        <a:bodyPr/>
        <a:lstStyle/>
        <a:p>
          <a:pPr>
            <a:defRPr b="1"/>
          </a:pPr>
          <a:endParaRPr lang="en-US"/>
        </a:p>
      </c:txPr>
    </c:legend>
    <c:plotVisOnly val="1"/>
    <c:dispBlanksAs val="gap"/>
  </c:chart>
  <c:txPr>
    <a:bodyPr/>
    <a:lstStyle/>
    <a:p>
      <a:pPr>
        <a:defRPr sz="24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5379068241469879"/>
          <c:y val="0.16861544527211644"/>
          <c:w val="0.77089457567804343"/>
          <c:h val="0.61518810148731407"/>
        </c:manualLayout>
      </c:layout>
      <c:lineChart>
        <c:grouping val="standard"/>
        <c:ser>
          <c:idx val="3"/>
          <c:order val="0"/>
          <c:tx>
            <c:strRef>
              <c:f>Sheet1!$AE$13</c:f>
              <c:strCache>
                <c:ptCount val="1"/>
                <c:pt idx="0">
                  <c:v>NS</c:v>
                </c:pt>
              </c:strCache>
            </c:strRef>
          </c:tx>
          <c:spPr>
            <a:ln w="50800">
              <a:solidFill>
                <a:srgbClr val="7030A0"/>
              </a:solidFill>
            </a:ln>
          </c:spPr>
          <c:marker>
            <c:symbol val="diamond"/>
            <c:size val="7"/>
            <c:spPr>
              <a:solidFill>
                <a:srgbClr val="7030A0"/>
              </a:solidFill>
              <a:ln>
                <a:solidFill>
                  <a:srgbClr val="7030A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Sheet1!$AE$14:$AE$45</c:f>
              <c:numCache>
                <c:formatCode>0.0%</c:formatCode>
                <c:ptCount val="32"/>
                <c:pt idx="0">
                  <c:v>7.5353096438702083E-2</c:v>
                </c:pt>
                <c:pt idx="1">
                  <c:v>8.2188528077141193E-2</c:v>
                </c:pt>
                <c:pt idx="2">
                  <c:v>7.7952740492170033E-2</c:v>
                </c:pt>
                <c:pt idx="3">
                  <c:v>7.6155647539124488E-2</c:v>
                </c:pt>
                <c:pt idx="4">
                  <c:v>7.5823695721753973E-2</c:v>
                </c:pt>
                <c:pt idx="5">
                  <c:v>7.2566526476773113E-2</c:v>
                </c:pt>
                <c:pt idx="6">
                  <c:v>7.2411661769789151E-2</c:v>
                </c:pt>
                <c:pt idx="7">
                  <c:v>7.2427216183923504E-2</c:v>
                </c:pt>
                <c:pt idx="8">
                  <c:v>7.4740655983550883E-2</c:v>
                </c:pt>
                <c:pt idx="9">
                  <c:v>7.8552795498709471E-2</c:v>
                </c:pt>
                <c:pt idx="10">
                  <c:v>8.0756919647360065E-2</c:v>
                </c:pt>
                <c:pt idx="11">
                  <c:v>8.1380102782319927E-2</c:v>
                </c:pt>
                <c:pt idx="12">
                  <c:v>7.8591828789509807E-2</c:v>
                </c:pt>
                <c:pt idx="13">
                  <c:v>7.7802722719390538E-2</c:v>
                </c:pt>
                <c:pt idx="14">
                  <c:v>7.5408837167275602E-2</c:v>
                </c:pt>
                <c:pt idx="15">
                  <c:v>7.424580012991408E-2</c:v>
                </c:pt>
                <c:pt idx="16">
                  <c:v>7.2062548642877408E-2</c:v>
                </c:pt>
                <c:pt idx="17">
                  <c:v>7.1994693268696494E-2</c:v>
                </c:pt>
                <c:pt idx="18">
                  <c:v>7.1937599569569008E-2</c:v>
                </c:pt>
                <c:pt idx="19">
                  <c:v>7.3017680613232813E-2</c:v>
                </c:pt>
                <c:pt idx="20">
                  <c:v>7.7133763638077738E-2</c:v>
                </c:pt>
                <c:pt idx="21">
                  <c:v>7.9309430321697336E-2</c:v>
                </c:pt>
                <c:pt idx="22">
                  <c:v>8.0164744656733497E-2</c:v>
                </c:pt>
                <c:pt idx="23">
                  <c:v>8.2476529904528487E-2</c:v>
                </c:pt>
                <c:pt idx="24">
                  <c:v>8.624476767953955E-2</c:v>
                </c:pt>
                <c:pt idx="25">
                  <c:v>9.0748070734224542E-2</c:v>
                </c:pt>
                <c:pt idx="26">
                  <c:v>9.1089631216258071E-2</c:v>
                </c:pt>
                <c:pt idx="27">
                  <c:v>9.5492596829430176E-2</c:v>
                </c:pt>
                <c:pt idx="28">
                  <c:v>9.9644091747045846E-2</c:v>
                </c:pt>
                <c:pt idx="29">
                  <c:v>9.9384041480693727E-2</c:v>
                </c:pt>
                <c:pt idx="30">
                  <c:v>0.10095860872631317</c:v>
                </c:pt>
                <c:pt idx="31">
                  <c:v>9.9434706192384245E-2</c:v>
                </c:pt>
              </c:numCache>
            </c:numRef>
          </c:val>
        </c:ser>
        <c:ser>
          <c:idx val="5"/>
          <c:order val="1"/>
          <c:tx>
            <c:strRef>
              <c:f>Sheet1!$AG$13</c:f>
              <c:strCache>
                <c:ptCount val="1"/>
                <c:pt idx="0">
                  <c:v>ON</c:v>
                </c:pt>
              </c:strCache>
            </c:strRef>
          </c:tx>
          <c:spPr>
            <a:ln w="50800">
              <a:solidFill>
                <a:srgbClr val="0070C0"/>
              </a:solidFill>
            </a:ln>
          </c:spPr>
          <c:marker>
            <c:symbol val="circle"/>
            <c:size val="7"/>
            <c:spPr>
              <a:solidFill>
                <a:srgbClr val="0070C0"/>
              </a:solidFill>
              <a:ln>
                <a:solidFill>
                  <a:srgbClr val="0070C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Sheet1!$AG$14:$AG$45</c:f>
              <c:numCache>
                <c:formatCode>0.0%</c:formatCode>
                <c:ptCount val="32"/>
                <c:pt idx="0">
                  <c:v>4.6312833806384998E-2</c:v>
                </c:pt>
                <c:pt idx="1">
                  <c:v>5.1205503420041654E-2</c:v>
                </c:pt>
                <c:pt idx="2">
                  <c:v>5.1843087754231534E-2</c:v>
                </c:pt>
                <c:pt idx="3">
                  <c:v>5.1067607988799113E-2</c:v>
                </c:pt>
                <c:pt idx="4">
                  <c:v>5.1536106775809845E-2</c:v>
                </c:pt>
                <c:pt idx="5">
                  <c:v>5.2744595995994521E-2</c:v>
                </c:pt>
                <c:pt idx="6">
                  <c:v>5.2879237714291823E-2</c:v>
                </c:pt>
                <c:pt idx="7">
                  <c:v>5.2967365902020433E-2</c:v>
                </c:pt>
                <c:pt idx="8">
                  <c:v>5.4088089353024914E-2</c:v>
                </c:pt>
                <c:pt idx="9">
                  <c:v>5.7262974161360412E-2</c:v>
                </c:pt>
                <c:pt idx="10">
                  <c:v>6.3410943594542399E-2</c:v>
                </c:pt>
                <c:pt idx="11">
                  <c:v>6.5657128910790868E-2</c:v>
                </c:pt>
                <c:pt idx="12">
                  <c:v>6.3455794687442363E-2</c:v>
                </c:pt>
                <c:pt idx="13">
                  <c:v>6.0282079314682525E-2</c:v>
                </c:pt>
                <c:pt idx="14">
                  <c:v>5.6327604752162003E-2</c:v>
                </c:pt>
                <c:pt idx="15">
                  <c:v>5.5286852918725773E-2</c:v>
                </c:pt>
                <c:pt idx="16">
                  <c:v>5.3055441625142724E-2</c:v>
                </c:pt>
                <c:pt idx="17">
                  <c:v>5.3246903054994792E-2</c:v>
                </c:pt>
                <c:pt idx="18">
                  <c:v>5.2791646072446137E-2</c:v>
                </c:pt>
                <c:pt idx="19">
                  <c:v>5.4318170680638933E-2</c:v>
                </c:pt>
                <c:pt idx="20">
                  <c:v>5.5670020719675327E-2</c:v>
                </c:pt>
                <c:pt idx="21">
                  <c:v>5.7041284089378794E-2</c:v>
                </c:pt>
                <c:pt idx="22">
                  <c:v>6.1613522958273534E-2</c:v>
                </c:pt>
                <c:pt idx="23">
                  <c:v>6.4229317985096471E-2</c:v>
                </c:pt>
                <c:pt idx="24">
                  <c:v>6.5311874141914014E-2</c:v>
                </c:pt>
                <c:pt idx="25">
                  <c:v>6.615679001226929E-2</c:v>
                </c:pt>
                <c:pt idx="26">
                  <c:v>6.8192160531854576E-2</c:v>
                </c:pt>
                <c:pt idx="27">
                  <c:v>7.2551098972799155E-2</c:v>
                </c:pt>
                <c:pt idx="28">
                  <c:v>7.8086306555420523E-2</c:v>
                </c:pt>
                <c:pt idx="29">
                  <c:v>7.7708209148625973E-2</c:v>
                </c:pt>
                <c:pt idx="30">
                  <c:v>7.6997530822259005E-2</c:v>
                </c:pt>
                <c:pt idx="31">
                  <c:v>7.5895527616857722E-2</c:v>
                </c:pt>
              </c:numCache>
            </c:numRef>
          </c:val>
        </c:ser>
        <c:ser>
          <c:idx val="8"/>
          <c:order val="2"/>
          <c:tx>
            <c:strRef>
              <c:f>Sheet1!$AJ$13</c:f>
              <c:strCache>
                <c:ptCount val="1"/>
                <c:pt idx="0">
                  <c:v>AB</c:v>
                </c:pt>
              </c:strCache>
            </c:strRef>
          </c:tx>
          <c:spPr>
            <a:ln w="50800">
              <a:solidFill>
                <a:srgbClr val="00B050"/>
              </a:solidFill>
            </a:ln>
          </c:spPr>
          <c:marker>
            <c:symbol val="triangle"/>
            <c:size val="7"/>
            <c:spPr>
              <a:solidFill>
                <a:srgbClr val="00B050"/>
              </a:solidFill>
              <a:ln>
                <a:solidFill>
                  <a:srgbClr val="00B05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Sheet1!$AJ$14:$AJ$45</c:f>
              <c:numCache>
                <c:formatCode>0.0%</c:formatCode>
                <c:ptCount val="32"/>
                <c:pt idx="0">
                  <c:v>3.5048659886497725E-2</c:v>
                </c:pt>
                <c:pt idx="1">
                  <c:v>4.2713822333327524E-2</c:v>
                </c:pt>
                <c:pt idx="2">
                  <c:v>4.7423005462609379E-2</c:v>
                </c:pt>
                <c:pt idx="3">
                  <c:v>4.5654655438168316E-2</c:v>
                </c:pt>
                <c:pt idx="4">
                  <c:v>4.5445144867859256E-2</c:v>
                </c:pt>
                <c:pt idx="5">
                  <c:v>5.7225457635306509E-2</c:v>
                </c:pt>
                <c:pt idx="6">
                  <c:v>5.5070523901281913E-2</c:v>
                </c:pt>
                <c:pt idx="7">
                  <c:v>5.3612627449822418E-2</c:v>
                </c:pt>
                <c:pt idx="8">
                  <c:v>5.6294004417568572E-2</c:v>
                </c:pt>
                <c:pt idx="9">
                  <c:v>5.5199878975510007E-2</c:v>
                </c:pt>
                <c:pt idx="10">
                  <c:v>5.8181446301946084E-2</c:v>
                </c:pt>
                <c:pt idx="11">
                  <c:v>6.0134679054031207E-2</c:v>
                </c:pt>
                <c:pt idx="12">
                  <c:v>5.4844587357863114E-2</c:v>
                </c:pt>
                <c:pt idx="13">
                  <c:v>4.660916583623384E-2</c:v>
                </c:pt>
                <c:pt idx="14">
                  <c:v>4.2426753550351033E-2</c:v>
                </c:pt>
                <c:pt idx="15">
                  <c:v>4.1479558917431505E-2</c:v>
                </c:pt>
                <c:pt idx="16">
                  <c:v>4.2295266613831192E-2</c:v>
                </c:pt>
                <c:pt idx="17">
                  <c:v>4.5569772606252765E-2</c:v>
                </c:pt>
                <c:pt idx="18">
                  <c:v>4.8181564414482785E-2</c:v>
                </c:pt>
                <c:pt idx="19">
                  <c:v>4.2923708958497939E-2</c:v>
                </c:pt>
                <c:pt idx="20">
                  <c:v>4.6497260927972003E-2</c:v>
                </c:pt>
                <c:pt idx="21">
                  <c:v>5.1335993671164815E-2</c:v>
                </c:pt>
                <c:pt idx="22">
                  <c:v>4.8714428769278312E-2</c:v>
                </c:pt>
                <c:pt idx="23">
                  <c:v>4.8014130347718641E-2</c:v>
                </c:pt>
                <c:pt idx="24">
                  <c:v>4.6392408316957234E-2</c:v>
                </c:pt>
                <c:pt idx="25">
                  <c:v>4.7129948570542445E-2</c:v>
                </c:pt>
                <c:pt idx="26">
                  <c:v>4.8391061039195826E-2</c:v>
                </c:pt>
                <c:pt idx="27">
                  <c:v>4.7841456467785856E-2</c:v>
                </c:pt>
                <c:pt idx="28">
                  <c:v>6.061706263815414E-2</c:v>
                </c:pt>
                <c:pt idx="29">
                  <c:v>6.2649415846045733E-2</c:v>
                </c:pt>
                <c:pt idx="30">
                  <c:v>5.8809822470340015E-2</c:v>
                </c:pt>
                <c:pt idx="31">
                  <c:v>5.8398061683514774E-2</c:v>
                </c:pt>
              </c:numCache>
            </c:numRef>
          </c:val>
        </c:ser>
        <c:ser>
          <c:idx val="10"/>
          <c:order val="3"/>
          <c:tx>
            <c:strRef>
              <c:f>Sheet1!$AL$13</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Sheet1!$AA$14:$AA$45</c:f>
              <c:strCache>
                <c:ptCount val="3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 / p</c:v>
                </c:pt>
                <c:pt idx="31">
                  <c:v>2012 f / p</c:v>
                </c:pt>
              </c:strCache>
            </c:strRef>
          </c:cat>
          <c:val>
            <c:numRef>
              <c:f>Sheet1!$AL$14:$AL$45</c:f>
              <c:numCache>
                <c:formatCode>0.0%</c:formatCode>
                <c:ptCount val="32"/>
                <c:pt idx="0">
                  <c:v>5.1753100804225592E-2</c:v>
                </c:pt>
                <c:pt idx="1">
                  <c:v>5.7921854556559085E-2</c:v>
                </c:pt>
                <c:pt idx="2">
                  <c:v>5.9579503165227879E-2</c:v>
                </c:pt>
                <c:pt idx="3">
                  <c:v>5.8374127621666383E-2</c:v>
                </c:pt>
                <c:pt idx="4">
                  <c:v>5.8064601949080009E-2</c:v>
                </c:pt>
                <c:pt idx="5">
                  <c:v>5.9510276971065895E-2</c:v>
                </c:pt>
                <c:pt idx="6">
                  <c:v>5.8720766523433519E-2</c:v>
                </c:pt>
                <c:pt idx="7">
                  <c:v>5.8402441913340784E-2</c:v>
                </c:pt>
                <c:pt idx="8">
                  <c:v>5.9799892454280933E-2</c:v>
                </c:pt>
                <c:pt idx="9">
                  <c:v>6.2462712693450793E-2</c:v>
                </c:pt>
                <c:pt idx="10">
                  <c:v>6.7375237885182931E-2</c:v>
                </c:pt>
                <c:pt idx="11">
                  <c:v>6.9006713852267018E-2</c:v>
                </c:pt>
                <c:pt idx="12">
                  <c:v>6.6795455983688981E-2</c:v>
                </c:pt>
                <c:pt idx="13">
                  <c:v>6.3415940939067064E-2</c:v>
                </c:pt>
                <c:pt idx="14">
                  <c:v>6.0383571615492522E-2</c:v>
                </c:pt>
                <c:pt idx="15">
                  <c:v>5.8647662793907367E-2</c:v>
                </c:pt>
                <c:pt idx="16">
                  <c:v>5.7937345319686293E-2</c:v>
                </c:pt>
                <c:pt idx="17">
                  <c:v>5.9446073446703877E-2</c:v>
                </c:pt>
                <c:pt idx="18">
                  <c:v>5.9372308487138904E-2</c:v>
                </c:pt>
                <c:pt idx="19">
                  <c:v>5.9106318904614513E-2</c:v>
                </c:pt>
                <c:pt idx="20">
                  <c:v>6.1855925329909967E-2</c:v>
                </c:pt>
                <c:pt idx="21">
                  <c:v>6.3739274685677694E-2</c:v>
                </c:pt>
                <c:pt idx="22">
                  <c:v>6.5385981480337113E-2</c:v>
                </c:pt>
                <c:pt idx="23">
                  <c:v>6.5866795977501683E-2</c:v>
                </c:pt>
                <c:pt idx="24">
                  <c:v>6.6094906089508881E-2</c:v>
                </c:pt>
                <c:pt idx="25">
                  <c:v>6.663736572996122E-2</c:v>
                </c:pt>
                <c:pt idx="26">
                  <c:v>6.7650406026485074E-2</c:v>
                </c:pt>
                <c:pt idx="27">
                  <c:v>6.9618096847179095E-2</c:v>
                </c:pt>
                <c:pt idx="28">
                  <c:v>7.7627807727679354E-2</c:v>
                </c:pt>
                <c:pt idx="29">
                  <c:v>7.7546365392960018E-2</c:v>
                </c:pt>
                <c:pt idx="30">
                  <c:v>7.605518533773685E-2</c:v>
                </c:pt>
                <c:pt idx="31">
                  <c:v>7.5471521256157512E-2</c:v>
                </c:pt>
              </c:numCache>
            </c:numRef>
          </c:val>
        </c:ser>
        <c:marker val="1"/>
        <c:axId val="61273600"/>
        <c:axId val="61275520"/>
      </c:lineChart>
      <c:catAx>
        <c:axId val="61273600"/>
        <c:scaling>
          <c:orientation val="minMax"/>
        </c:scaling>
        <c:axPos val="b"/>
        <c:numFmt formatCode="General" sourceLinked="1"/>
        <c:tickLblPos val="nextTo"/>
        <c:txPr>
          <a:bodyPr rot="-2760000"/>
          <a:lstStyle/>
          <a:p>
            <a:pPr>
              <a:defRPr/>
            </a:pPr>
            <a:endParaRPr lang="en-US"/>
          </a:p>
        </c:txPr>
        <c:crossAx val="61275520"/>
        <c:crosses val="autoZero"/>
        <c:auto val="1"/>
        <c:lblAlgn val="ctr"/>
        <c:lblOffset val="100"/>
      </c:catAx>
      <c:valAx>
        <c:axId val="61275520"/>
        <c:scaling>
          <c:orientation val="minMax"/>
        </c:scaling>
        <c:axPos val="l"/>
        <c:majorGridlines/>
        <c:numFmt formatCode="0%" sourceLinked="0"/>
        <c:tickLblPos val="nextTo"/>
        <c:crossAx val="61273600"/>
        <c:crosses val="autoZero"/>
        <c:crossBetween val="between"/>
      </c:valAx>
    </c:plotArea>
    <c:legend>
      <c:legendPos val="r"/>
      <c:legendEntry>
        <c:idx val="0"/>
        <c:txPr>
          <a:bodyPr/>
          <a:lstStyle/>
          <a:p>
            <a:pPr>
              <a:defRPr b="1">
                <a:solidFill>
                  <a:srgbClr val="7030A0"/>
                </a:solidFill>
              </a:defRPr>
            </a:pPr>
            <a:endParaRPr lang="en-US"/>
          </a:p>
        </c:txPr>
      </c:legendEntry>
      <c:legendEntry>
        <c:idx val="1"/>
        <c:txPr>
          <a:bodyPr/>
          <a:lstStyle/>
          <a:p>
            <a:pPr>
              <a:defRPr b="1">
                <a:solidFill>
                  <a:srgbClr val="0070C0"/>
                </a:solidFill>
              </a:defRPr>
            </a:pPr>
            <a:endParaRPr lang="en-US"/>
          </a:p>
        </c:txPr>
      </c:legendEntry>
      <c:legendEntry>
        <c:idx val="2"/>
        <c:txPr>
          <a:bodyPr/>
          <a:lstStyle/>
          <a:p>
            <a:pPr>
              <a:defRPr b="1">
                <a:solidFill>
                  <a:srgbClr val="00B050"/>
                </a:solidFill>
              </a:defRPr>
            </a:pPr>
            <a:endParaRPr lang="en-US"/>
          </a:p>
        </c:txPr>
      </c:legendEntry>
      <c:legendEntry>
        <c:idx val="3"/>
        <c:txPr>
          <a:bodyPr/>
          <a:lstStyle/>
          <a:p>
            <a:pPr>
              <a:defRPr b="1">
                <a:solidFill>
                  <a:srgbClr val="FF0000"/>
                </a:solidFill>
              </a:defRPr>
            </a:pPr>
            <a:endParaRPr lang="en-US"/>
          </a:p>
        </c:txPr>
      </c:legendEntry>
      <c:layout>
        <c:manualLayout>
          <c:xMode val="edge"/>
          <c:yMode val="edge"/>
          <c:x val="0.43546117672791035"/>
          <c:y val="0.16469320501603971"/>
          <c:w val="0.24443405511811081"/>
          <c:h val="0.18920662000583274"/>
        </c:manualLayout>
      </c:layout>
      <c:txPr>
        <a:bodyPr/>
        <a:lstStyle/>
        <a:p>
          <a:pPr>
            <a:defRPr b="1"/>
          </a:pPr>
          <a:endParaRPr lang="en-US"/>
        </a:p>
      </c:txPr>
    </c:legend>
    <c:plotVisOnly val="1"/>
    <c:dispBlanksAs val="gap"/>
  </c:chart>
  <c:txPr>
    <a:bodyPr/>
    <a:lstStyle/>
    <a:p>
      <a:pPr>
        <a:defRPr sz="24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20330271216197"/>
          <c:y val="0.19505441747658464"/>
          <c:w val="0.75548184601924762"/>
          <c:h val="0.6062822406360806"/>
        </c:manualLayout>
      </c:layout>
      <c:lineChart>
        <c:grouping val="standard"/>
        <c:ser>
          <c:idx val="5"/>
          <c:order val="0"/>
          <c:tx>
            <c:strRef>
              <c:f>Sheet1!$G$4</c:f>
              <c:strCache>
                <c:ptCount val="1"/>
                <c:pt idx="0">
                  <c:v>ON</c:v>
                </c:pt>
              </c:strCache>
            </c:strRef>
          </c:tx>
          <c:spPr>
            <a:ln w="50800">
              <a:solidFill>
                <a:srgbClr val="0070C0"/>
              </a:solidFill>
            </a:ln>
          </c:spPr>
          <c:marker>
            <c:symbol val="circle"/>
            <c:size val="7"/>
            <c:spPr>
              <a:solidFill>
                <a:srgbClr val="0070C0"/>
              </a:solidFill>
              <a:ln>
                <a:solidFill>
                  <a:srgbClr val="0070C0"/>
                </a:solidFill>
              </a:ln>
            </c:spPr>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Sheet1!$G$5:$G$41</c:f>
              <c:numCache>
                <c:formatCode>0.0%</c:formatCode>
                <c:ptCount val="37"/>
                <c:pt idx="0">
                  <c:v>0.30775388158753836</c:v>
                </c:pt>
                <c:pt idx="1">
                  <c:v>0.31534617000379578</c:v>
                </c:pt>
                <c:pt idx="2">
                  <c:v>0.31305958077662732</c:v>
                </c:pt>
                <c:pt idx="3">
                  <c:v>0.31160975536950564</c:v>
                </c:pt>
                <c:pt idx="4">
                  <c:v>0.31044730222555317</c:v>
                </c:pt>
                <c:pt idx="5">
                  <c:v>0.32285637686070362</c:v>
                </c:pt>
                <c:pt idx="6">
                  <c:v>0.3335071127343065</c:v>
                </c:pt>
                <c:pt idx="7">
                  <c:v>0.34202420823877111</c:v>
                </c:pt>
                <c:pt idx="8">
                  <c:v>0.35247966865144975</c:v>
                </c:pt>
                <c:pt idx="9">
                  <c:v>0.36234742114411039</c:v>
                </c:pt>
                <c:pt idx="10">
                  <c:v>0.34884070924350152</c:v>
                </c:pt>
                <c:pt idx="11">
                  <c:v>0.36650472223808356</c:v>
                </c:pt>
                <c:pt idx="12">
                  <c:v>0.37603684381858432</c:v>
                </c:pt>
                <c:pt idx="13">
                  <c:v>0.37376141192868234</c:v>
                </c:pt>
                <c:pt idx="14">
                  <c:v>0.38128557388571627</c:v>
                </c:pt>
                <c:pt idx="15">
                  <c:v>0.36681556718334257</c:v>
                </c:pt>
                <c:pt idx="16">
                  <c:v>0.35970376194735115</c:v>
                </c:pt>
                <c:pt idx="17">
                  <c:v>0.35996397015468229</c:v>
                </c:pt>
                <c:pt idx="18">
                  <c:v>0.36227315862536674</c:v>
                </c:pt>
                <c:pt idx="19">
                  <c:v>0.36656773628644701</c:v>
                </c:pt>
                <c:pt idx="20">
                  <c:v>0.35458267030178975</c:v>
                </c:pt>
                <c:pt idx="21">
                  <c:v>0.36905337785335457</c:v>
                </c:pt>
                <c:pt idx="22">
                  <c:v>0.37719555282728834</c:v>
                </c:pt>
                <c:pt idx="23">
                  <c:v>0.37052369281344777</c:v>
                </c:pt>
                <c:pt idx="24">
                  <c:v>0.38567077756387691</c:v>
                </c:pt>
                <c:pt idx="25">
                  <c:v>0.40617411817345855</c:v>
                </c:pt>
                <c:pt idx="26">
                  <c:v>0.42542066708838233</c:v>
                </c:pt>
                <c:pt idx="27">
                  <c:v>0.43011024147967974</c:v>
                </c:pt>
                <c:pt idx="28">
                  <c:v>0.43657452966252847</c:v>
                </c:pt>
                <c:pt idx="29">
                  <c:v>0.44713500912861975</c:v>
                </c:pt>
                <c:pt idx="30">
                  <c:v>0.44086094442687612</c:v>
                </c:pt>
                <c:pt idx="31">
                  <c:v>0.44006607911049145</c:v>
                </c:pt>
                <c:pt idx="32">
                  <c:v>0.44117959515433985</c:v>
                </c:pt>
                <c:pt idx="33">
                  <c:v>0.45225293433829244</c:v>
                </c:pt>
                <c:pt idx="34">
                  <c:v>0.41484555754753949</c:v>
                </c:pt>
                <c:pt idx="35">
                  <c:v>0.40253808468418861</c:v>
                </c:pt>
                <c:pt idx="36">
                  <c:v>0.40300113913903884</c:v>
                </c:pt>
              </c:numCache>
            </c:numRef>
          </c:val>
        </c:ser>
        <c:ser>
          <c:idx val="10"/>
          <c:order val="1"/>
          <c:tx>
            <c:strRef>
              <c:f>Sheet1!$L$4</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Sheet1!$A$5:$A$41</c:f>
              <c:strCache>
                <c:ptCount val="37"/>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 f / p</c:v>
                </c:pt>
              </c:strCache>
            </c:strRef>
          </c:cat>
          <c:val>
            <c:numRef>
              <c:f>Sheet1!$L$5:$L$41</c:f>
              <c:numCache>
                <c:formatCode>0.0%</c:formatCode>
                <c:ptCount val="37"/>
                <c:pt idx="0">
                  <c:v>0.28398602164129261</c:v>
                </c:pt>
                <c:pt idx="1">
                  <c:v>0.28738297279328312</c:v>
                </c:pt>
                <c:pt idx="2">
                  <c:v>0.28208135024740932</c:v>
                </c:pt>
                <c:pt idx="3">
                  <c:v>0.28243013425859576</c:v>
                </c:pt>
                <c:pt idx="4">
                  <c:v>0.2788716967343049</c:v>
                </c:pt>
                <c:pt idx="5">
                  <c:v>0.28497887325787863</c:v>
                </c:pt>
                <c:pt idx="6">
                  <c:v>0.29102836139776744</c:v>
                </c:pt>
                <c:pt idx="7">
                  <c:v>0.29417055234704337</c:v>
                </c:pt>
                <c:pt idx="8">
                  <c:v>0.29944121637925014</c:v>
                </c:pt>
                <c:pt idx="9">
                  <c:v>0.30614046276690432</c:v>
                </c:pt>
                <c:pt idx="10">
                  <c:v>0.30338951939681696</c:v>
                </c:pt>
                <c:pt idx="11">
                  <c:v>0.31079154719061408</c:v>
                </c:pt>
                <c:pt idx="12">
                  <c:v>0.32080433951552068</c:v>
                </c:pt>
                <c:pt idx="13">
                  <c:v>0.32419830566261093</c:v>
                </c:pt>
                <c:pt idx="14">
                  <c:v>0.33036052734103905</c:v>
                </c:pt>
                <c:pt idx="15">
                  <c:v>0.32927297068538747</c:v>
                </c:pt>
                <c:pt idx="16">
                  <c:v>0.32534132659950532</c:v>
                </c:pt>
                <c:pt idx="17">
                  <c:v>0.32531862181533866</c:v>
                </c:pt>
                <c:pt idx="18">
                  <c:v>0.32746036631200559</c:v>
                </c:pt>
                <c:pt idx="19">
                  <c:v>0.32696087281746883</c:v>
                </c:pt>
                <c:pt idx="20">
                  <c:v>0.32373062640613415</c:v>
                </c:pt>
                <c:pt idx="21">
                  <c:v>0.3284736197857428</c:v>
                </c:pt>
                <c:pt idx="22">
                  <c:v>0.34057610387174891</c:v>
                </c:pt>
                <c:pt idx="23">
                  <c:v>0.33118880943639445</c:v>
                </c:pt>
                <c:pt idx="24">
                  <c:v>0.34317848741706797</c:v>
                </c:pt>
                <c:pt idx="25">
                  <c:v>0.35872437988095845</c:v>
                </c:pt>
                <c:pt idx="26">
                  <c:v>0.36741004946444716</c:v>
                </c:pt>
                <c:pt idx="27">
                  <c:v>0.37772144026179144</c:v>
                </c:pt>
                <c:pt idx="28">
                  <c:v>0.38676597605481489</c:v>
                </c:pt>
                <c:pt idx="29">
                  <c:v>0.39449576579325796</c:v>
                </c:pt>
                <c:pt idx="30">
                  <c:v>0.39102852916287895</c:v>
                </c:pt>
                <c:pt idx="31">
                  <c:v>0.38846737482856275</c:v>
                </c:pt>
                <c:pt idx="32">
                  <c:v>0.38768653787898694</c:v>
                </c:pt>
                <c:pt idx="33">
                  <c:v>0.39244310634018781</c:v>
                </c:pt>
                <c:pt idx="34">
                  <c:v>0.37759827213122482</c:v>
                </c:pt>
                <c:pt idx="35">
                  <c:v>0.38000909244510545</c:v>
                </c:pt>
                <c:pt idx="36">
                  <c:v>0.37689032425374697</c:v>
                </c:pt>
              </c:numCache>
            </c:numRef>
          </c:val>
        </c:ser>
        <c:marker val="1"/>
        <c:axId val="61332096"/>
        <c:axId val="68376064"/>
      </c:lineChart>
      <c:catAx>
        <c:axId val="61332096"/>
        <c:scaling>
          <c:orientation val="minMax"/>
        </c:scaling>
        <c:axPos val="b"/>
        <c:numFmt formatCode="General" sourceLinked="1"/>
        <c:tickLblPos val="nextTo"/>
        <c:txPr>
          <a:bodyPr rot="-3300000"/>
          <a:lstStyle/>
          <a:p>
            <a:pPr>
              <a:defRPr/>
            </a:pPr>
            <a:endParaRPr lang="en-US"/>
          </a:p>
        </c:txPr>
        <c:crossAx val="68376064"/>
        <c:crosses val="autoZero"/>
        <c:auto val="1"/>
        <c:lblAlgn val="ctr"/>
        <c:lblOffset val="100"/>
      </c:catAx>
      <c:valAx>
        <c:axId val="68376064"/>
        <c:scaling>
          <c:orientation val="minMax"/>
        </c:scaling>
        <c:axPos val="l"/>
        <c:majorGridlines/>
        <c:numFmt formatCode="0%" sourceLinked="0"/>
        <c:tickLblPos val="nextTo"/>
        <c:crossAx val="61332096"/>
        <c:crosses val="autoZero"/>
        <c:crossBetween val="between"/>
      </c:valAx>
    </c:plotArea>
    <c:legend>
      <c:legendPos val="r"/>
      <c:legendEntry>
        <c:idx val="0"/>
        <c:txPr>
          <a:bodyPr/>
          <a:lstStyle/>
          <a:p>
            <a:pPr>
              <a:defRPr sz="2400" b="1">
                <a:solidFill>
                  <a:srgbClr val="0070C0"/>
                </a:solidFill>
              </a:defRPr>
            </a:pPr>
            <a:endParaRPr lang="en-US"/>
          </a:p>
        </c:txPr>
      </c:legendEntry>
      <c:legendEntry>
        <c:idx val="1"/>
        <c:txPr>
          <a:bodyPr/>
          <a:lstStyle/>
          <a:p>
            <a:pPr>
              <a:defRPr sz="2400" b="1">
                <a:solidFill>
                  <a:srgbClr val="FF0000"/>
                </a:solidFill>
              </a:defRPr>
            </a:pPr>
            <a:endParaRPr lang="en-US"/>
          </a:p>
        </c:txPr>
      </c:legendEntry>
      <c:layout>
        <c:manualLayout>
          <c:xMode val="edge"/>
          <c:yMode val="edge"/>
          <c:x val="0.71157305336833065"/>
          <c:y val="0.50135207077165989"/>
          <c:w val="0.20357917760279964"/>
          <c:h val="0.19825593442052172"/>
        </c:manualLayout>
      </c:layout>
      <c:txPr>
        <a:bodyPr/>
        <a:lstStyle/>
        <a:p>
          <a:pPr>
            <a:defRPr sz="2400" b="1"/>
          </a:pPr>
          <a:endParaRPr lang="en-US"/>
        </a:p>
      </c:txPr>
    </c:legend>
    <c:plotVisOnly val="1"/>
    <c:dispBlanksAs val="gap"/>
  </c:chart>
  <c:txPr>
    <a:bodyPr/>
    <a:lstStyle/>
    <a:p>
      <a:pPr>
        <a:defRPr sz="24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79068241469876"/>
          <c:y val="0.16861544527211644"/>
          <c:w val="0.7708945756780432"/>
          <c:h val="0.58433660254030129"/>
        </c:manualLayout>
      </c:layout>
      <c:lineChart>
        <c:grouping val="standard"/>
        <c:ser>
          <c:idx val="10"/>
          <c:order val="0"/>
          <c:tx>
            <c:strRef>
              <c:f>'[Prov Prog Exp as % GDP.xlsx]Sheet1'!$AA$48</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GDP.xlsx]Sheet1'!$AA$49:$AA$79</c:f>
              <c:numCache>
                <c:formatCode>0.0%</c:formatCode>
                <c:ptCount val="31"/>
                <c:pt idx="0">
                  <c:v>0.17782837574889129</c:v>
                </c:pt>
                <c:pt idx="1">
                  <c:v>0.19689888771812591</c:v>
                </c:pt>
                <c:pt idx="2">
                  <c:v>0.19896894584401353</c:v>
                </c:pt>
                <c:pt idx="3">
                  <c:v>0.19067759646692811</c:v>
                </c:pt>
                <c:pt idx="4">
                  <c:v>0.19138631441363277</c:v>
                </c:pt>
                <c:pt idx="5">
                  <c:v>0.19147971529150637</c:v>
                </c:pt>
                <c:pt idx="6">
                  <c:v>0.18304230738310553</c:v>
                </c:pt>
                <c:pt idx="7">
                  <c:v>0.18014419228371692</c:v>
                </c:pt>
                <c:pt idx="8">
                  <c:v>0.18101403619733605</c:v>
                </c:pt>
                <c:pt idx="9">
                  <c:v>0.18969887678127403</c:v>
                </c:pt>
                <c:pt idx="10">
                  <c:v>0.20709092997620246</c:v>
                </c:pt>
                <c:pt idx="11">
                  <c:v>0.21212039282349349</c:v>
                </c:pt>
                <c:pt idx="12">
                  <c:v>0.20398027625745341</c:v>
                </c:pt>
                <c:pt idx="13">
                  <c:v>0.1939557488717345</c:v>
                </c:pt>
                <c:pt idx="14">
                  <c:v>0.18652412434941623</c:v>
                </c:pt>
                <c:pt idx="15">
                  <c:v>0.17854603615402431</c:v>
                </c:pt>
                <c:pt idx="16">
                  <c:v>0.1701157088270179</c:v>
                </c:pt>
                <c:pt idx="17">
                  <c:v>0.17949300143283087</c:v>
                </c:pt>
                <c:pt idx="18">
                  <c:v>0.17300708134127257</c:v>
                </c:pt>
                <c:pt idx="19">
                  <c:v>0.16476805653473944</c:v>
                </c:pt>
                <c:pt idx="20">
                  <c:v>0.16835665061441382</c:v>
                </c:pt>
                <c:pt idx="21">
                  <c:v>0.16874677445236297</c:v>
                </c:pt>
                <c:pt idx="22">
                  <c:v>0.16905825622849141</c:v>
                </c:pt>
                <c:pt idx="23">
                  <c:v>0.16696451949251145</c:v>
                </c:pt>
                <c:pt idx="24">
                  <c:v>0.16902834744822118</c:v>
                </c:pt>
                <c:pt idx="25">
                  <c:v>0.17153915630461836</c:v>
                </c:pt>
                <c:pt idx="26">
                  <c:v>0.17449769186363234</c:v>
                </c:pt>
                <c:pt idx="27">
                  <c:v>0.17739666138212346</c:v>
                </c:pt>
                <c:pt idx="28">
                  <c:v>0.20558305865526291</c:v>
                </c:pt>
                <c:pt idx="29">
                  <c:v>0.20406449986236289</c:v>
                </c:pt>
                <c:pt idx="30">
                  <c:v>0.20179659822344484</c:v>
                </c:pt>
              </c:numCache>
            </c:numRef>
          </c:val>
        </c:ser>
        <c:marker val="1"/>
        <c:axId val="68433792"/>
        <c:axId val="68435968"/>
      </c:lineChart>
      <c:catAx>
        <c:axId val="68433792"/>
        <c:scaling>
          <c:orientation val="minMax"/>
        </c:scaling>
        <c:axPos val="b"/>
        <c:numFmt formatCode="General" sourceLinked="1"/>
        <c:tickLblPos val="nextTo"/>
        <c:crossAx val="68435968"/>
        <c:crosses val="autoZero"/>
        <c:auto val="1"/>
        <c:lblAlgn val="ctr"/>
        <c:lblOffset val="100"/>
      </c:catAx>
      <c:valAx>
        <c:axId val="68435968"/>
        <c:scaling>
          <c:orientation val="minMax"/>
        </c:scaling>
        <c:axPos val="l"/>
        <c:majorGridlines/>
        <c:numFmt formatCode="0%" sourceLinked="0"/>
        <c:tickLblPos val="nextTo"/>
        <c:crossAx val="68433792"/>
        <c:crosses val="autoZero"/>
        <c:crossBetween val="between"/>
      </c:valAx>
    </c:plotArea>
    <c:plotVisOnly val="1"/>
    <c:dispBlanksAs val="gap"/>
  </c:chart>
  <c:txPr>
    <a:bodyPr/>
    <a:lstStyle/>
    <a:p>
      <a:pPr>
        <a:defRPr sz="24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6935159667541561"/>
          <c:y val="0.16861544527211644"/>
          <c:w val="0.7553336614173225"/>
          <c:h val="0.61457715062285212"/>
        </c:manualLayout>
      </c:layout>
      <c:lineChart>
        <c:grouping val="standard"/>
        <c:ser>
          <c:idx val="0"/>
          <c:order val="0"/>
          <c:tx>
            <c:strRef>
              <c:f>'8 - Budget Exp. % GDP'!$M$23</c:f>
              <c:strCache>
                <c:ptCount val="1"/>
                <c:pt idx="0">
                  <c:v>Prov</c:v>
                </c:pt>
              </c:strCache>
            </c:strRef>
          </c:tx>
          <c:spPr>
            <a:ln w="50800">
              <a:solidFill>
                <a:srgbClr val="0070C0"/>
              </a:solidFill>
            </a:ln>
          </c:spPr>
          <c:marker>
            <c:symbol val="square"/>
            <c:size val="5"/>
            <c:spPr>
              <a:solidFill>
                <a:srgbClr val="0070C0"/>
              </a:solidFill>
              <a:ln>
                <a:solidFill>
                  <a:srgbClr val="0070C0"/>
                </a:solidFill>
              </a:ln>
            </c:spPr>
          </c:marker>
          <c:cat>
            <c:strRef>
              <c:f>'8 - Budget Exp. % GDP'!$L$24:$L$54</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 </c:v>
                </c:pt>
                <c:pt idx="16">
                  <c:v>1997 </c:v>
                </c:pt>
                <c:pt idx="17">
                  <c:v>1998 </c:v>
                </c:pt>
                <c:pt idx="18">
                  <c:v>1999 </c:v>
                </c:pt>
                <c:pt idx="19">
                  <c:v>2000 </c:v>
                </c:pt>
                <c:pt idx="20">
                  <c:v>2001 </c:v>
                </c:pt>
                <c:pt idx="21">
                  <c:v>2002 </c:v>
                </c:pt>
                <c:pt idx="22">
                  <c:v>2003 </c:v>
                </c:pt>
                <c:pt idx="23">
                  <c:v>2004 </c:v>
                </c:pt>
                <c:pt idx="24">
                  <c:v>2005 </c:v>
                </c:pt>
                <c:pt idx="25">
                  <c:v>2006 </c:v>
                </c:pt>
                <c:pt idx="26">
                  <c:v>2007 </c:v>
                </c:pt>
                <c:pt idx="27">
                  <c:v>2008 </c:v>
                </c:pt>
                <c:pt idx="28">
                  <c:v>2009 </c:v>
                </c:pt>
                <c:pt idx="29">
                  <c:v>2010 </c:v>
                </c:pt>
                <c:pt idx="30">
                  <c:v>2011 </c:v>
                </c:pt>
              </c:strCache>
            </c:strRef>
          </c:cat>
          <c:val>
            <c:numRef>
              <c:f>'8 - Budget Exp. % GDP'!$M$24:$M$54</c:f>
              <c:numCache>
                <c:formatCode>0.0%</c:formatCode>
                <c:ptCount val="31"/>
                <c:pt idx="0">
                  <c:v>0.17782837574889129</c:v>
                </c:pt>
                <c:pt idx="1">
                  <c:v>0.19689888771812591</c:v>
                </c:pt>
                <c:pt idx="2">
                  <c:v>0.19896894584401323</c:v>
                </c:pt>
                <c:pt idx="3">
                  <c:v>0.19067759646692811</c:v>
                </c:pt>
                <c:pt idx="4">
                  <c:v>0.19138631441363277</c:v>
                </c:pt>
                <c:pt idx="5">
                  <c:v>0.19147971529150637</c:v>
                </c:pt>
                <c:pt idx="6">
                  <c:v>0.18304230738310523</c:v>
                </c:pt>
                <c:pt idx="7">
                  <c:v>0.18014419228371692</c:v>
                </c:pt>
                <c:pt idx="8">
                  <c:v>0.18101403619733528</c:v>
                </c:pt>
                <c:pt idx="9">
                  <c:v>0.18969887678127373</c:v>
                </c:pt>
                <c:pt idx="10">
                  <c:v>0.20709092997620246</c:v>
                </c:pt>
                <c:pt idx="11">
                  <c:v>0.21212039282349307</c:v>
                </c:pt>
                <c:pt idx="12">
                  <c:v>0.20398027625745341</c:v>
                </c:pt>
                <c:pt idx="13">
                  <c:v>0.19395574887173422</c:v>
                </c:pt>
                <c:pt idx="14">
                  <c:v>0.18652412434941623</c:v>
                </c:pt>
                <c:pt idx="15">
                  <c:v>0.1785460361540237</c:v>
                </c:pt>
                <c:pt idx="16">
                  <c:v>0.1701157088270179</c:v>
                </c:pt>
                <c:pt idx="17">
                  <c:v>0.17949300143283026</c:v>
                </c:pt>
                <c:pt idx="18">
                  <c:v>0.17300708134127213</c:v>
                </c:pt>
                <c:pt idx="19">
                  <c:v>0.16476805653473944</c:v>
                </c:pt>
                <c:pt idx="20">
                  <c:v>0.16835665061441382</c:v>
                </c:pt>
                <c:pt idx="21">
                  <c:v>0.16874677445236247</c:v>
                </c:pt>
                <c:pt idx="22">
                  <c:v>0.16905825622849141</c:v>
                </c:pt>
                <c:pt idx="23">
                  <c:v>0.16696451949251145</c:v>
                </c:pt>
                <c:pt idx="24">
                  <c:v>0.16902834744822079</c:v>
                </c:pt>
                <c:pt idx="25">
                  <c:v>0.17153915630461836</c:v>
                </c:pt>
                <c:pt idx="26">
                  <c:v>0.17449769186363198</c:v>
                </c:pt>
                <c:pt idx="27">
                  <c:v>0.17739666138212304</c:v>
                </c:pt>
                <c:pt idx="28">
                  <c:v>0.20558305865526291</c:v>
                </c:pt>
                <c:pt idx="29">
                  <c:v>0.20406449986236205</c:v>
                </c:pt>
                <c:pt idx="30">
                  <c:v>0.20179659822344484</c:v>
                </c:pt>
              </c:numCache>
            </c:numRef>
          </c:val>
        </c:ser>
        <c:ser>
          <c:idx val="1"/>
          <c:order val="1"/>
          <c:tx>
            <c:strRef>
              <c:f>'8 - Budget Exp. % GDP'!$N$23</c:f>
              <c:strCache>
                <c:ptCount val="1"/>
                <c:pt idx="0">
                  <c:v>Fed</c:v>
                </c:pt>
              </c:strCache>
            </c:strRef>
          </c:tx>
          <c:spPr>
            <a:ln w="50800">
              <a:solidFill>
                <a:srgbClr val="FF0000"/>
              </a:solidFill>
            </a:ln>
          </c:spPr>
          <c:marker>
            <c:symbol val="diamond"/>
            <c:size val="5"/>
            <c:spPr>
              <a:solidFill>
                <a:srgbClr val="FF0000"/>
              </a:solidFill>
              <a:ln>
                <a:solidFill>
                  <a:srgbClr val="FF0000"/>
                </a:solidFill>
              </a:ln>
            </c:spPr>
          </c:marker>
          <c:cat>
            <c:strRef>
              <c:f>'8 - Budget Exp. % GDP'!$L$24:$L$54</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 </c:v>
                </c:pt>
                <c:pt idx="16">
                  <c:v>1997 </c:v>
                </c:pt>
                <c:pt idx="17">
                  <c:v>1998 </c:v>
                </c:pt>
                <c:pt idx="18">
                  <c:v>1999 </c:v>
                </c:pt>
                <c:pt idx="19">
                  <c:v>2000 </c:v>
                </c:pt>
                <c:pt idx="20">
                  <c:v>2001 </c:v>
                </c:pt>
                <c:pt idx="21">
                  <c:v>2002 </c:v>
                </c:pt>
                <c:pt idx="22">
                  <c:v>2003 </c:v>
                </c:pt>
                <c:pt idx="23">
                  <c:v>2004 </c:v>
                </c:pt>
                <c:pt idx="24">
                  <c:v>2005 </c:v>
                </c:pt>
                <c:pt idx="25">
                  <c:v>2006 </c:v>
                </c:pt>
                <c:pt idx="26">
                  <c:v>2007 </c:v>
                </c:pt>
                <c:pt idx="27">
                  <c:v>2008 </c:v>
                </c:pt>
                <c:pt idx="28">
                  <c:v>2009 </c:v>
                </c:pt>
                <c:pt idx="29">
                  <c:v>2010 </c:v>
                </c:pt>
                <c:pt idx="30">
                  <c:v>2011 </c:v>
                </c:pt>
              </c:strCache>
            </c:strRef>
          </c:cat>
          <c:val>
            <c:numRef>
              <c:f>'8 - Budget Exp. % GDP'!$N$24:$N$54</c:f>
              <c:numCache>
                <c:formatCode>0.0%</c:formatCode>
                <c:ptCount val="31"/>
                <c:pt idx="0">
                  <c:v>0.18800000000000044</c:v>
                </c:pt>
                <c:pt idx="1">
                  <c:v>0.20900000000000021</c:v>
                </c:pt>
                <c:pt idx="2">
                  <c:v>0.18800000000000044</c:v>
                </c:pt>
                <c:pt idx="3">
                  <c:v>0.18700000000000044</c:v>
                </c:pt>
                <c:pt idx="4">
                  <c:v>0.17200000000000001</c:v>
                </c:pt>
                <c:pt idx="5">
                  <c:v>0.17100000000000001</c:v>
                </c:pt>
                <c:pt idx="6">
                  <c:v>0.17</c:v>
                </c:pt>
                <c:pt idx="7">
                  <c:v>0.161</c:v>
                </c:pt>
                <c:pt idx="8">
                  <c:v>0.1580000000000005</c:v>
                </c:pt>
                <c:pt idx="9">
                  <c:v>0.16</c:v>
                </c:pt>
                <c:pt idx="10">
                  <c:v>0.16700000000000001</c:v>
                </c:pt>
                <c:pt idx="11">
                  <c:v>0.17400000000000004</c:v>
                </c:pt>
                <c:pt idx="12">
                  <c:v>0.16800000000000001</c:v>
                </c:pt>
                <c:pt idx="13">
                  <c:v>0.16</c:v>
                </c:pt>
                <c:pt idx="14">
                  <c:v>0.14900000000000024</c:v>
                </c:pt>
                <c:pt idx="15">
                  <c:v>0.13300000000000001</c:v>
                </c:pt>
                <c:pt idx="16">
                  <c:v>0.13</c:v>
                </c:pt>
                <c:pt idx="17">
                  <c:v>0.127</c:v>
                </c:pt>
                <c:pt idx="18">
                  <c:v>0.12100000000000002</c:v>
                </c:pt>
                <c:pt idx="19">
                  <c:v>0.12100000000000002</c:v>
                </c:pt>
                <c:pt idx="20">
                  <c:v>0.12300000000000012</c:v>
                </c:pt>
                <c:pt idx="21">
                  <c:v>0.127</c:v>
                </c:pt>
                <c:pt idx="22">
                  <c:v>0.127</c:v>
                </c:pt>
                <c:pt idx="23">
                  <c:v>0.13700000000000001</c:v>
                </c:pt>
                <c:pt idx="24">
                  <c:v>0.128</c:v>
                </c:pt>
                <c:pt idx="25">
                  <c:v>0.13</c:v>
                </c:pt>
                <c:pt idx="26">
                  <c:v>0.13</c:v>
                </c:pt>
                <c:pt idx="27">
                  <c:v>0.13</c:v>
                </c:pt>
                <c:pt idx="28">
                  <c:v>0.16</c:v>
                </c:pt>
                <c:pt idx="29">
                  <c:v>0.14700000000000021</c:v>
                </c:pt>
                <c:pt idx="30">
                  <c:v>0.14000000000000001</c:v>
                </c:pt>
              </c:numCache>
            </c:numRef>
          </c:val>
        </c:ser>
        <c:ser>
          <c:idx val="2"/>
          <c:order val="2"/>
          <c:tx>
            <c:strRef>
              <c:f>'8 - Budget Exp. % GDP'!$O$23</c:f>
              <c:strCache>
                <c:ptCount val="1"/>
                <c:pt idx="0">
                  <c:v>Total</c:v>
                </c:pt>
              </c:strCache>
            </c:strRef>
          </c:tx>
          <c:spPr>
            <a:ln w="50800">
              <a:solidFill>
                <a:srgbClr val="00B050"/>
              </a:solidFill>
            </a:ln>
          </c:spPr>
          <c:marker>
            <c:symbol val="triangle"/>
            <c:size val="5"/>
            <c:spPr>
              <a:solidFill>
                <a:srgbClr val="00B050"/>
              </a:solidFill>
              <a:ln>
                <a:solidFill>
                  <a:srgbClr val="00B050"/>
                </a:solidFill>
              </a:ln>
            </c:spPr>
          </c:marker>
          <c:cat>
            <c:strRef>
              <c:f>'8 - Budget Exp. % GDP'!$L$24:$L$54</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 </c:v>
                </c:pt>
                <c:pt idx="16">
                  <c:v>1997 </c:v>
                </c:pt>
                <c:pt idx="17">
                  <c:v>1998 </c:v>
                </c:pt>
                <c:pt idx="18">
                  <c:v>1999 </c:v>
                </c:pt>
                <c:pt idx="19">
                  <c:v>2000 </c:v>
                </c:pt>
                <c:pt idx="20">
                  <c:v>2001 </c:v>
                </c:pt>
                <c:pt idx="21">
                  <c:v>2002 </c:v>
                </c:pt>
                <c:pt idx="22">
                  <c:v>2003 </c:v>
                </c:pt>
                <c:pt idx="23">
                  <c:v>2004 </c:v>
                </c:pt>
                <c:pt idx="24">
                  <c:v>2005 </c:v>
                </c:pt>
                <c:pt idx="25">
                  <c:v>2006 </c:v>
                </c:pt>
                <c:pt idx="26">
                  <c:v>2007 </c:v>
                </c:pt>
                <c:pt idx="27">
                  <c:v>2008 </c:v>
                </c:pt>
                <c:pt idx="28">
                  <c:v>2009 </c:v>
                </c:pt>
                <c:pt idx="29">
                  <c:v>2010 </c:v>
                </c:pt>
                <c:pt idx="30">
                  <c:v>2011 </c:v>
                </c:pt>
              </c:strCache>
            </c:strRef>
          </c:cat>
          <c:val>
            <c:numRef>
              <c:f>'8 - Budget Exp. % GDP'!$O$24:$O$54</c:f>
              <c:numCache>
                <c:formatCode>0.0%</c:formatCode>
                <c:ptCount val="31"/>
                <c:pt idx="0">
                  <c:v>0.3658283757488941</c:v>
                </c:pt>
                <c:pt idx="1">
                  <c:v>0.40589888771812588</c:v>
                </c:pt>
                <c:pt idx="2">
                  <c:v>0.38696894584401503</c:v>
                </c:pt>
                <c:pt idx="3">
                  <c:v>0.37767759646692811</c:v>
                </c:pt>
                <c:pt idx="4">
                  <c:v>0.36338631441363384</c:v>
                </c:pt>
                <c:pt idx="5">
                  <c:v>0.36247971529150763</c:v>
                </c:pt>
                <c:pt idx="6">
                  <c:v>0.35304230738310488</c:v>
                </c:pt>
                <c:pt idx="7">
                  <c:v>0.34114419228371695</c:v>
                </c:pt>
                <c:pt idx="8">
                  <c:v>0.33901403619733478</c:v>
                </c:pt>
                <c:pt idx="9">
                  <c:v>0.34969887678127332</c:v>
                </c:pt>
                <c:pt idx="10">
                  <c:v>0.37409092997620358</c:v>
                </c:pt>
                <c:pt idx="11">
                  <c:v>0.38612039282349386</c:v>
                </c:pt>
                <c:pt idx="12">
                  <c:v>0.37198027625745628</c:v>
                </c:pt>
                <c:pt idx="13">
                  <c:v>0.35395574887173376</c:v>
                </c:pt>
                <c:pt idx="14">
                  <c:v>0.33552412434941858</c:v>
                </c:pt>
                <c:pt idx="15">
                  <c:v>0.31154603615402282</c:v>
                </c:pt>
                <c:pt idx="16">
                  <c:v>0.30011570882701788</c:v>
                </c:pt>
                <c:pt idx="17">
                  <c:v>0.30649300143282932</c:v>
                </c:pt>
                <c:pt idx="18">
                  <c:v>0.29400708134127257</c:v>
                </c:pt>
                <c:pt idx="19">
                  <c:v>0.28576805653473925</c:v>
                </c:pt>
                <c:pt idx="20">
                  <c:v>0.29135665061441501</c:v>
                </c:pt>
                <c:pt idx="21">
                  <c:v>0.2957467744523618</c:v>
                </c:pt>
                <c:pt idx="22">
                  <c:v>0.29605825622849136</c:v>
                </c:pt>
                <c:pt idx="23">
                  <c:v>0.30396451949251263</c:v>
                </c:pt>
                <c:pt idx="24">
                  <c:v>0.29702834744822032</c:v>
                </c:pt>
                <c:pt idx="25">
                  <c:v>0.30153915630461836</c:v>
                </c:pt>
                <c:pt idx="26">
                  <c:v>0.30449769186363251</c:v>
                </c:pt>
                <c:pt idx="27">
                  <c:v>0.30739666138212457</c:v>
                </c:pt>
                <c:pt idx="28">
                  <c:v>0.3655830586552628</c:v>
                </c:pt>
                <c:pt idx="29">
                  <c:v>0.35106449986236238</c:v>
                </c:pt>
                <c:pt idx="30">
                  <c:v>0.34179659822344488</c:v>
                </c:pt>
              </c:numCache>
            </c:numRef>
          </c:val>
        </c:ser>
        <c:marker val="1"/>
        <c:axId val="68469888"/>
        <c:axId val="68471808"/>
      </c:lineChart>
      <c:catAx>
        <c:axId val="68469888"/>
        <c:scaling>
          <c:orientation val="minMax"/>
        </c:scaling>
        <c:axPos val="b"/>
        <c:numFmt formatCode="General" sourceLinked="1"/>
        <c:tickLblPos val="nextTo"/>
        <c:txPr>
          <a:bodyPr rot="-3480000"/>
          <a:lstStyle/>
          <a:p>
            <a:pPr>
              <a:defRPr/>
            </a:pPr>
            <a:endParaRPr lang="en-US"/>
          </a:p>
        </c:txPr>
        <c:crossAx val="68471808"/>
        <c:crosses val="autoZero"/>
        <c:auto val="1"/>
        <c:lblAlgn val="ctr"/>
        <c:lblOffset val="100"/>
      </c:catAx>
      <c:valAx>
        <c:axId val="68471808"/>
        <c:scaling>
          <c:orientation val="minMax"/>
        </c:scaling>
        <c:axPos val="l"/>
        <c:majorGridlines/>
        <c:numFmt formatCode="0%" sourceLinked="0"/>
        <c:tickLblPos val="nextTo"/>
        <c:crossAx val="68469888"/>
        <c:crosses val="autoZero"/>
        <c:crossBetween val="between"/>
      </c:valAx>
    </c:plotArea>
    <c:legend>
      <c:legendPos val="r"/>
      <c:legendEntry>
        <c:idx val="0"/>
        <c:txPr>
          <a:bodyPr/>
          <a:lstStyle/>
          <a:p>
            <a:pPr>
              <a:defRPr b="1">
                <a:solidFill>
                  <a:srgbClr val="0070C0"/>
                </a:solidFill>
              </a:defRPr>
            </a:pPr>
            <a:endParaRPr lang="en-US"/>
          </a:p>
        </c:txPr>
      </c:legendEntry>
      <c:legendEntry>
        <c:idx val="1"/>
        <c:txPr>
          <a:bodyPr/>
          <a:lstStyle/>
          <a:p>
            <a:pPr>
              <a:defRPr b="1">
                <a:solidFill>
                  <a:srgbClr val="FF0000"/>
                </a:solidFill>
              </a:defRPr>
            </a:pPr>
            <a:endParaRPr lang="en-US"/>
          </a:p>
        </c:txPr>
      </c:legendEntry>
      <c:legendEntry>
        <c:idx val="2"/>
        <c:txPr>
          <a:bodyPr/>
          <a:lstStyle/>
          <a:p>
            <a:pPr>
              <a:defRPr b="1">
                <a:solidFill>
                  <a:srgbClr val="00B050"/>
                </a:solidFill>
              </a:defRPr>
            </a:pPr>
            <a:endParaRPr lang="en-US"/>
          </a:p>
        </c:txPr>
      </c:legendEntry>
      <c:layout>
        <c:manualLayout>
          <c:xMode val="edge"/>
          <c:yMode val="edge"/>
          <c:x val="0.5496763581994577"/>
          <c:y val="0.16839683345744497"/>
          <c:w val="0.31538582141451527"/>
          <c:h val="6.4494913793801678E-2"/>
        </c:manualLayout>
      </c:layout>
    </c:legend>
    <c:plotVisOnly val="1"/>
    <c:dispBlanksAs val="gap"/>
  </c:chart>
  <c:txPr>
    <a:bodyPr/>
    <a:lstStyle/>
    <a:p>
      <a:pPr>
        <a:defRPr sz="24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7462401574803138"/>
          <c:y val="0.16861544527211644"/>
          <c:w val="0.75006124234471094"/>
          <c:h val="0.58433660254030129"/>
        </c:manualLayout>
      </c:layout>
      <c:lineChart>
        <c:grouping val="standard"/>
        <c:ser>
          <c:idx val="3"/>
          <c:order val="0"/>
          <c:tx>
            <c:strRef>
              <c:f>'[Prov Prog Exp as % GDP.xlsx]Sheet1'!$T$48</c:f>
              <c:strCache>
                <c:ptCount val="1"/>
                <c:pt idx="0">
                  <c:v>NS</c:v>
                </c:pt>
              </c:strCache>
            </c:strRef>
          </c:tx>
          <c:spPr>
            <a:ln w="50800">
              <a:solidFill>
                <a:srgbClr val="7030A0"/>
              </a:solidFill>
            </a:ln>
          </c:spPr>
          <c:marker>
            <c:symbol val="diamond"/>
            <c:size val="7"/>
            <c:spPr>
              <a:solidFill>
                <a:srgbClr val="7030A0"/>
              </a:solidFill>
              <a:ln>
                <a:solidFill>
                  <a:srgbClr val="7030A0"/>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GDP.xlsx]Sheet1'!$T$49:$T$79</c:f>
              <c:numCache>
                <c:formatCode>0.0%</c:formatCode>
                <c:ptCount val="31"/>
                <c:pt idx="0">
                  <c:v>0.27016234289120578</c:v>
                </c:pt>
                <c:pt idx="1">
                  <c:v>0.29092454453451</c:v>
                </c:pt>
                <c:pt idx="2">
                  <c:v>0.27499379179116457</c:v>
                </c:pt>
                <c:pt idx="3">
                  <c:v>0.26452139102506683</c:v>
                </c:pt>
                <c:pt idx="4">
                  <c:v>0.2639629401791338</c:v>
                </c:pt>
                <c:pt idx="5">
                  <c:v>0.25120438590207822</c:v>
                </c:pt>
                <c:pt idx="6">
                  <c:v>0.24964134765094073</c:v>
                </c:pt>
                <c:pt idx="7">
                  <c:v>0.2455720253754459</c:v>
                </c:pt>
                <c:pt idx="8">
                  <c:v>0.24973339427178634</c:v>
                </c:pt>
                <c:pt idx="9">
                  <c:v>0.26278050230346417</c:v>
                </c:pt>
                <c:pt idx="10">
                  <c:v>0.27256656481278108</c:v>
                </c:pt>
                <c:pt idx="11">
                  <c:v>0.27113488121527451</c:v>
                </c:pt>
                <c:pt idx="12">
                  <c:v>0.25986568416933231</c:v>
                </c:pt>
                <c:pt idx="13">
                  <c:v>0.25417048279471438</c:v>
                </c:pt>
                <c:pt idx="14">
                  <c:v>0.24064407814407821</c:v>
                </c:pt>
                <c:pt idx="15">
                  <c:v>0.23658727294598822</c:v>
                </c:pt>
                <c:pt idx="16">
                  <c:v>0.23539626001780944</c:v>
                </c:pt>
                <c:pt idx="17">
                  <c:v>0.23585039414733863</c:v>
                </c:pt>
                <c:pt idx="18">
                  <c:v>0.23918124048106801</c:v>
                </c:pt>
                <c:pt idx="19">
                  <c:v>0.22234254418720523</c:v>
                </c:pt>
                <c:pt idx="20">
                  <c:v>0.21807919164571649</c:v>
                </c:pt>
                <c:pt idx="21">
                  <c:v>0.21820822901412537</c:v>
                </c:pt>
                <c:pt idx="22">
                  <c:v>0.21812125547706432</c:v>
                </c:pt>
                <c:pt idx="23">
                  <c:v>0.21985890503548541</c:v>
                </c:pt>
                <c:pt idx="24">
                  <c:v>0.22304377731024438</c:v>
                </c:pt>
                <c:pt idx="25">
                  <c:v>0.22664138971640904</c:v>
                </c:pt>
                <c:pt idx="26">
                  <c:v>0.24306685401567821</c:v>
                </c:pt>
                <c:pt idx="27">
                  <c:v>0.24466344230699427</c:v>
                </c:pt>
                <c:pt idx="28">
                  <c:v>0.25162296604839907</c:v>
                </c:pt>
                <c:pt idx="29">
                  <c:v>0.25181976556076696</c:v>
                </c:pt>
                <c:pt idx="30">
                  <c:v>0.24491678185150687</c:v>
                </c:pt>
              </c:numCache>
            </c:numRef>
          </c:val>
        </c:ser>
        <c:ser>
          <c:idx val="5"/>
          <c:order val="1"/>
          <c:tx>
            <c:strRef>
              <c:f>'[Prov Prog Exp as % GDP.xlsx]Sheet1'!$V$48</c:f>
              <c:strCache>
                <c:ptCount val="1"/>
                <c:pt idx="0">
                  <c:v>ON</c:v>
                </c:pt>
              </c:strCache>
            </c:strRef>
          </c:tx>
          <c:spPr>
            <a:ln w="50800">
              <a:solidFill>
                <a:srgbClr val="0070C0"/>
              </a:solidFill>
            </a:ln>
          </c:spPr>
          <c:marker>
            <c:symbol val="circle"/>
            <c:size val="7"/>
            <c:spPr>
              <a:solidFill>
                <a:srgbClr val="0070C0"/>
              </a:solidFill>
              <a:ln>
                <a:solidFill>
                  <a:srgbClr val="4F81BD"/>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GDP.xlsx]Sheet1'!$V$49:$V$79</c:f>
              <c:numCache>
                <c:formatCode>0.0%</c:formatCode>
                <c:ptCount val="31"/>
                <c:pt idx="0">
                  <c:v>0.13886610521341619</c:v>
                </c:pt>
                <c:pt idx="1">
                  <c:v>0.14971309687031051</c:v>
                </c:pt>
                <c:pt idx="2">
                  <c:v>0.14708107265470877</c:v>
                </c:pt>
                <c:pt idx="3">
                  <c:v>0.14093548072607787</c:v>
                </c:pt>
                <c:pt idx="4">
                  <c:v>0.14773535717081895</c:v>
                </c:pt>
                <c:pt idx="5">
                  <c:v>0.14391245950095014</c:v>
                </c:pt>
                <c:pt idx="6">
                  <c:v>0.14062249107644154</c:v>
                </c:pt>
                <c:pt idx="7">
                  <c:v>0.14171437770608394</c:v>
                </c:pt>
                <c:pt idx="8">
                  <c:v>0.14185716181655789</c:v>
                </c:pt>
                <c:pt idx="9">
                  <c:v>0.15610835330971523</c:v>
                </c:pt>
                <c:pt idx="10">
                  <c:v>0.17628657329367617</c:v>
                </c:pt>
                <c:pt idx="11">
                  <c:v>0.18239916867951395</c:v>
                </c:pt>
                <c:pt idx="12">
                  <c:v>0.17516007790426202</c:v>
                </c:pt>
                <c:pt idx="13">
                  <c:v>0.1644500411448557</c:v>
                </c:pt>
                <c:pt idx="14">
                  <c:v>0.15885605662629118</c:v>
                </c:pt>
                <c:pt idx="15">
                  <c:v>0.1498071992737445</c:v>
                </c:pt>
                <c:pt idx="16">
                  <c:v>0.14065765417291631</c:v>
                </c:pt>
                <c:pt idx="17">
                  <c:v>0.14370714771485354</c:v>
                </c:pt>
                <c:pt idx="18">
                  <c:v>0.13688267077404517</c:v>
                </c:pt>
                <c:pt idx="19">
                  <c:v>0.13373124541983294</c:v>
                </c:pt>
                <c:pt idx="20">
                  <c:v>0.13085875940321917</c:v>
                </c:pt>
                <c:pt idx="21">
                  <c:v>0.13262014848366238</c:v>
                </c:pt>
                <c:pt idx="22">
                  <c:v>0.14112944931968582</c:v>
                </c:pt>
                <c:pt idx="23">
                  <c:v>0.14364636334396441</c:v>
                </c:pt>
                <c:pt idx="24">
                  <c:v>0.14814620112657162</c:v>
                </c:pt>
                <c:pt idx="25">
                  <c:v>0.15033376384290528</c:v>
                </c:pt>
                <c:pt idx="26">
                  <c:v>0.15456780250228744</c:v>
                </c:pt>
                <c:pt idx="27">
                  <c:v>0.16042151076134264</c:v>
                </c:pt>
                <c:pt idx="28">
                  <c:v>0.18822982465341195</c:v>
                </c:pt>
                <c:pt idx="29">
                  <c:v>0.19304560762142944</c:v>
                </c:pt>
                <c:pt idx="30">
                  <c:v>0.19106033046644638</c:v>
                </c:pt>
              </c:numCache>
            </c:numRef>
          </c:val>
        </c:ser>
        <c:ser>
          <c:idx val="8"/>
          <c:order val="2"/>
          <c:tx>
            <c:strRef>
              <c:f>'[Prov Prog Exp as % GDP.xlsx]Sheet1'!$Y$48</c:f>
              <c:strCache>
                <c:ptCount val="1"/>
                <c:pt idx="0">
                  <c:v>AB</c:v>
                </c:pt>
              </c:strCache>
            </c:strRef>
          </c:tx>
          <c:spPr>
            <a:ln w="50800">
              <a:solidFill>
                <a:srgbClr val="00B050"/>
              </a:solidFill>
            </a:ln>
          </c:spPr>
          <c:marker>
            <c:symbol val="triangle"/>
            <c:size val="7"/>
            <c:spPr>
              <a:solidFill>
                <a:srgbClr val="00B050"/>
              </a:solidFill>
              <a:ln>
                <a:solidFill>
                  <a:srgbClr val="00B050"/>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GDP.xlsx]Sheet1'!$Y$49:$Y$79</c:f>
              <c:numCache>
                <c:formatCode>0.0%</c:formatCode>
                <c:ptCount val="31"/>
                <c:pt idx="0">
                  <c:v>0.15222833903907146</c:v>
                </c:pt>
                <c:pt idx="1">
                  <c:v>0.1939787251451148</c:v>
                </c:pt>
                <c:pt idx="2">
                  <c:v>0.20317219297939651</c:v>
                </c:pt>
                <c:pt idx="3">
                  <c:v>0.18921916674937192</c:v>
                </c:pt>
                <c:pt idx="4">
                  <c:v>0.1898985017204923</c:v>
                </c:pt>
                <c:pt idx="5">
                  <c:v>0.23383437472134491</c:v>
                </c:pt>
                <c:pt idx="6">
                  <c:v>0.21630842140432327</c:v>
                </c:pt>
                <c:pt idx="7">
                  <c:v>0.19456446955480741</c:v>
                </c:pt>
                <c:pt idx="8">
                  <c:v>0.19039880077771346</c:v>
                </c:pt>
                <c:pt idx="9">
                  <c:v>0.18337838022305036</c:v>
                </c:pt>
                <c:pt idx="10">
                  <c:v>0.19107347486692641</c:v>
                </c:pt>
                <c:pt idx="11">
                  <c:v>0.19653261156186624</c:v>
                </c:pt>
                <c:pt idx="12">
                  <c:v>0.17281374850638798</c:v>
                </c:pt>
                <c:pt idx="13">
                  <c:v>0.15394532093002264</c:v>
                </c:pt>
                <c:pt idx="14">
                  <c:v>0.141852101351645</c:v>
                </c:pt>
                <c:pt idx="15">
                  <c:v>0.13146835776709997</c:v>
                </c:pt>
                <c:pt idx="16">
                  <c:v>0.12669316568268438</c:v>
                </c:pt>
                <c:pt idx="17">
                  <c:v>0.13205865653999024</c:v>
                </c:pt>
                <c:pt idx="18">
                  <c:v>0.13592415442432623</c:v>
                </c:pt>
                <c:pt idx="19">
                  <c:v>0.12767717160833966</c:v>
                </c:pt>
                <c:pt idx="20">
                  <c:v>0.14226833428084232</c:v>
                </c:pt>
                <c:pt idx="21">
                  <c:v>0.13939964407612612</c:v>
                </c:pt>
                <c:pt idx="22">
                  <c:v>0.12666874371741141</c:v>
                </c:pt>
                <c:pt idx="23">
                  <c:v>0.12534454498980188</c:v>
                </c:pt>
                <c:pt idx="24">
                  <c:v>0.12156862745098113</c:v>
                </c:pt>
                <c:pt idx="25">
                  <c:v>0.12274578669323491</c:v>
                </c:pt>
                <c:pt idx="26">
                  <c:v>0.13060182886542321</c:v>
                </c:pt>
                <c:pt idx="27">
                  <c:v>0.129862313820575</c:v>
                </c:pt>
                <c:pt idx="28">
                  <c:v>0.16354976028673909</c:v>
                </c:pt>
                <c:pt idx="29">
                  <c:v>0.15327515136418246</c:v>
                </c:pt>
                <c:pt idx="30">
                  <c:v>0.14601603403117119</c:v>
                </c:pt>
              </c:numCache>
            </c:numRef>
          </c:val>
        </c:ser>
        <c:ser>
          <c:idx val="10"/>
          <c:order val="3"/>
          <c:tx>
            <c:strRef>
              <c:f>'[Prov Prog Exp as % GDP.xlsx]Sheet1'!$AA$48</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'[Prov Prog Exp as % GDP.xlsx]Sheet1'!$P$49:$P$79</c:f>
              <c:strCache>
                <c:ptCount val="3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 f/p</c:v>
                </c:pt>
              </c:strCache>
            </c:strRef>
          </c:cat>
          <c:val>
            <c:numRef>
              <c:f>'[Prov Prog Exp as % GDP.xlsx]Sheet1'!$AA$49:$AA$79</c:f>
              <c:numCache>
                <c:formatCode>0.0%</c:formatCode>
                <c:ptCount val="31"/>
                <c:pt idx="0">
                  <c:v>0.17782837574889129</c:v>
                </c:pt>
                <c:pt idx="1">
                  <c:v>0.19689888771812591</c:v>
                </c:pt>
                <c:pt idx="2">
                  <c:v>0.19896894584401348</c:v>
                </c:pt>
                <c:pt idx="3">
                  <c:v>0.19067759646692811</c:v>
                </c:pt>
                <c:pt idx="4">
                  <c:v>0.19138631441363277</c:v>
                </c:pt>
                <c:pt idx="5">
                  <c:v>0.19147971529150637</c:v>
                </c:pt>
                <c:pt idx="6">
                  <c:v>0.18304230738310548</c:v>
                </c:pt>
                <c:pt idx="7">
                  <c:v>0.18014419228371692</c:v>
                </c:pt>
                <c:pt idx="8">
                  <c:v>0.18101403619733591</c:v>
                </c:pt>
                <c:pt idx="9">
                  <c:v>0.18969887678127398</c:v>
                </c:pt>
                <c:pt idx="10">
                  <c:v>0.20709092997620246</c:v>
                </c:pt>
                <c:pt idx="11">
                  <c:v>0.21212039282349343</c:v>
                </c:pt>
                <c:pt idx="12">
                  <c:v>0.20398027625745341</c:v>
                </c:pt>
                <c:pt idx="13">
                  <c:v>0.19395574887173445</c:v>
                </c:pt>
                <c:pt idx="14">
                  <c:v>0.18652412434941623</c:v>
                </c:pt>
                <c:pt idx="15">
                  <c:v>0.1785460361540242</c:v>
                </c:pt>
                <c:pt idx="16">
                  <c:v>0.1701157088270179</c:v>
                </c:pt>
                <c:pt idx="17">
                  <c:v>0.17949300143283076</c:v>
                </c:pt>
                <c:pt idx="18">
                  <c:v>0.17300708134127249</c:v>
                </c:pt>
                <c:pt idx="19">
                  <c:v>0.16476805653473944</c:v>
                </c:pt>
                <c:pt idx="20">
                  <c:v>0.16835665061441382</c:v>
                </c:pt>
                <c:pt idx="21">
                  <c:v>0.16874677445236291</c:v>
                </c:pt>
                <c:pt idx="22">
                  <c:v>0.16905825622849141</c:v>
                </c:pt>
                <c:pt idx="23">
                  <c:v>0.16696451949251145</c:v>
                </c:pt>
                <c:pt idx="24">
                  <c:v>0.16902834744822107</c:v>
                </c:pt>
                <c:pt idx="25">
                  <c:v>0.17153915630461836</c:v>
                </c:pt>
                <c:pt idx="26">
                  <c:v>0.17449769186363229</c:v>
                </c:pt>
                <c:pt idx="27">
                  <c:v>0.17739666138212337</c:v>
                </c:pt>
                <c:pt idx="28">
                  <c:v>0.20558305865526291</c:v>
                </c:pt>
                <c:pt idx="29">
                  <c:v>0.20406449986236272</c:v>
                </c:pt>
                <c:pt idx="30">
                  <c:v>0.20179659822344484</c:v>
                </c:pt>
              </c:numCache>
            </c:numRef>
          </c:val>
        </c:ser>
        <c:marker val="1"/>
        <c:axId val="68630784"/>
        <c:axId val="68673920"/>
      </c:lineChart>
      <c:catAx>
        <c:axId val="68630784"/>
        <c:scaling>
          <c:orientation val="minMax"/>
        </c:scaling>
        <c:axPos val="b"/>
        <c:numFmt formatCode="General" sourceLinked="1"/>
        <c:tickLblPos val="nextTo"/>
        <c:crossAx val="68673920"/>
        <c:crosses val="autoZero"/>
        <c:auto val="1"/>
        <c:lblAlgn val="ctr"/>
        <c:lblOffset val="100"/>
      </c:catAx>
      <c:valAx>
        <c:axId val="68673920"/>
        <c:scaling>
          <c:orientation val="minMax"/>
        </c:scaling>
        <c:axPos val="l"/>
        <c:majorGridlines/>
        <c:numFmt formatCode="0%" sourceLinked="0"/>
        <c:tickLblPos val="nextTo"/>
        <c:crossAx val="68630784"/>
        <c:crosses val="autoZero"/>
        <c:crossBetween val="between"/>
      </c:valAx>
    </c:plotArea>
    <c:legend>
      <c:legendPos val="r"/>
      <c:layout>
        <c:manualLayout>
          <c:xMode val="edge"/>
          <c:yMode val="edge"/>
          <c:x val="0.55390671478565157"/>
          <c:y val="0.16480754809092274"/>
          <c:w val="0.25250623359580082"/>
          <c:h val="0.15591909535128329"/>
        </c:manualLayout>
      </c:layout>
      <c:txPr>
        <a:bodyPr/>
        <a:lstStyle/>
        <a:p>
          <a:pPr>
            <a:defRPr b="1"/>
          </a:pPr>
          <a:endParaRPr lang="en-US"/>
        </a:p>
      </c:txPr>
    </c:legend>
    <c:plotVisOnly val="1"/>
    <c:dispBlanksAs val="gap"/>
  </c:chart>
  <c:txPr>
    <a:bodyPr/>
    <a:lstStyle/>
    <a:p>
      <a:pPr>
        <a:defRPr sz="24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0127701224846897"/>
          <c:y val="0.16955375269327402"/>
          <c:w val="0.74762849956255684"/>
          <c:h val="0.59275599194458961"/>
        </c:manualLayout>
      </c:layout>
      <c:lineChart>
        <c:grouping val="standard"/>
        <c:ser>
          <c:idx val="0"/>
          <c:order val="0"/>
          <c:tx>
            <c:strRef>
              <c:f>'22-23 Que+Ont'!$S$37</c:f>
              <c:strCache>
                <c:ptCount val="1"/>
                <c:pt idx="0">
                  <c:v>ON GDP</c:v>
                </c:pt>
              </c:strCache>
            </c:strRef>
          </c:tx>
          <c:spPr>
            <a:ln w="50800">
              <a:solidFill>
                <a:srgbClr val="0070C0"/>
              </a:solidFill>
            </a:ln>
          </c:spPr>
          <c:marker>
            <c:symbol val="square"/>
            <c:size val="7"/>
            <c:spPr>
              <a:solidFill>
                <a:srgbClr val="0070C0"/>
              </a:solidFill>
              <a:ln>
                <a:solidFill>
                  <a:srgbClr val="0070C0"/>
                </a:solidFill>
              </a:ln>
            </c:spPr>
          </c:marker>
          <c:cat>
            <c:strRef>
              <c:f>'22-23 Que+Ont'!$L$38:$L$60</c:f>
              <c:strCache>
                <c:ptCount val="23"/>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strCache>
            </c:strRef>
          </c:cat>
          <c:val>
            <c:numRef>
              <c:f>'22-23 Que+Ont'!$S$38:$S$60</c:f>
              <c:numCache>
                <c:formatCode>_(* #,##0_);_(* \(#,##0\);_(* "-"??_);_(@_)</c:formatCode>
                <c:ptCount val="23"/>
                <c:pt idx="0">
                  <c:v>282.899</c:v>
                </c:pt>
                <c:pt idx="1">
                  <c:v>283.94374999999928</c:v>
                </c:pt>
                <c:pt idx="2">
                  <c:v>288.22099999999915</c:v>
                </c:pt>
                <c:pt idx="3">
                  <c:v>297.82774999999964</c:v>
                </c:pt>
                <c:pt idx="4">
                  <c:v>315.65125</c:v>
                </c:pt>
                <c:pt idx="5">
                  <c:v>331.53099999999915</c:v>
                </c:pt>
                <c:pt idx="6">
                  <c:v>343.46799999999928</c:v>
                </c:pt>
                <c:pt idx="7">
                  <c:v>363.98899999999878</c:v>
                </c:pt>
                <c:pt idx="8">
                  <c:v>385.67775</c:v>
                </c:pt>
                <c:pt idx="9">
                  <c:v>416.95474999999999</c:v>
                </c:pt>
                <c:pt idx="10">
                  <c:v>443.99449999999928</c:v>
                </c:pt>
                <c:pt idx="11">
                  <c:v>459.71649999999903</c:v>
                </c:pt>
                <c:pt idx="12">
                  <c:v>481.59249999999969</c:v>
                </c:pt>
                <c:pt idx="13">
                  <c:v>498.83724999999993</c:v>
                </c:pt>
                <c:pt idx="14">
                  <c:v>521.42524999999819</c:v>
                </c:pt>
                <c:pt idx="15">
                  <c:v>543.18124999999998</c:v>
                </c:pt>
                <c:pt idx="16">
                  <c:v>566.41849999999999</c:v>
                </c:pt>
                <c:pt idx="17">
                  <c:v>584.72325000000001</c:v>
                </c:pt>
                <c:pt idx="18">
                  <c:v>585.70000000000005</c:v>
                </c:pt>
                <c:pt idx="19">
                  <c:v>589.34974999999997</c:v>
                </c:pt>
                <c:pt idx="20">
                  <c:v>619.23921302222539</c:v>
                </c:pt>
                <c:pt idx="21">
                  <c:v>645.66530727609415</c:v>
                </c:pt>
                <c:pt idx="22">
                  <c:v>671.31609306476798</c:v>
                </c:pt>
              </c:numCache>
            </c:numRef>
          </c:val>
        </c:ser>
        <c:ser>
          <c:idx val="1"/>
          <c:order val="1"/>
          <c:tx>
            <c:strRef>
              <c:f>'22-23 Que+Ont'!$T$37</c:f>
              <c:strCache>
                <c:ptCount val="1"/>
                <c:pt idx="0">
                  <c:v>CAN GDP</c:v>
                </c:pt>
              </c:strCache>
            </c:strRef>
          </c:tx>
          <c:spPr>
            <a:ln w="50800">
              <a:solidFill>
                <a:srgbClr val="FF0000"/>
              </a:solidFill>
            </a:ln>
          </c:spPr>
          <c:marker>
            <c:symbol val="triangle"/>
            <c:size val="7"/>
            <c:spPr>
              <a:solidFill>
                <a:srgbClr val="FF0000"/>
              </a:solidFill>
              <a:ln>
                <a:solidFill>
                  <a:srgbClr val="FF0000"/>
                </a:solidFill>
              </a:ln>
            </c:spPr>
          </c:marker>
          <c:cat>
            <c:strRef>
              <c:f>'22-23 Que+Ont'!$L$38:$L$60</c:f>
              <c:strCache>
                <c:ptCount val="23"/>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strCache>
            </c:strRef>
          </c:cat>
          <c:val>
            <c:numRef>
              <c:f>'22-23 Que+Ont'!$T$38:$T$60</c:f>
              <c:numCache>
                <c:formatCode>_(* #,##0_);_(* \(#,##0\);_(* "-"??_);_(@_)</c:formatCode>
                <c:ptCount val="23"/>
                <c:pt idx="0">
                  <c:v>681.28250000000003</c:v>
                </c:pt>
                <c:pt idx="1">
                  <c:v>689.14524999999946</c:v>
                </c:pt>
                <c:pt idx="2">
                  <c:v>707.15599999999949</c:v>
                </c:pt>
                <c:pt idx="3">
                  <c:v>738.10624999999948</c:v>
                </c:pt>
                <c:pt idx="4">
                  <c:v>780.76124999999843</c:v>
                </c:pt>
                <c:pt idx="5">
                  <c:v>817.03549999999996</c:v>
                </c:pt>
                <c:pt idx="6">
                  <c:v>848.33124999999757</c:v>
                </c:pt>
                <c:pt idx="7">
                  <c:v>890.79300000000183</c:v>
                </c:pt>
                <c:pt idx="8">
                  <c:v>931.83999999999946</c:v>
                </c:pt>
                <c:pt idx="9">
                  <c:v>1005.975</c:v>
                </c:pt>
                <c:pt idx="10">
                  <c:v>1084.4447500000001</c:v>
                </c:pt>
                <c:pt idx="11">
                  <c:v>1119.26225</c:v>
                </c:pt>
                <c:pt idx="12">
                  <c:v>1167.9725000000001</c:v>
                </c:pt>
                <c:pt idx="13">
                  <c:v>1232.6077499999999</c:v>
                </c:pt>
                <c:pt idx="14">
                  <c:v>1311.64075</c:v>
                </c:pt>
                <c:pt idx="15">
                  <c:v>1392.9849999999999</c:v>
                </c:pt>
                <c:pt idx="16">
                  <c:v>1470.201</c:v>
                </c:pt>
                <c:pt idx="17">
                  <c:v>1548.0462500000001</c:v>
                </c:pt>
                <c:pt idx="18">
                  <c:v>1584.8097499999999</c:v>
                </c:pt>
                <c:pt idx="19">
                  <c:v>1552.89075</c:v>
                </c:pt>
                <c:pt idx="20">
                  <c:v>1720.748</c:v>
                </c:pt>
                <c:pt idx="21">
                  <c:v>1737.5896250000001</c:v>
                </c:pt>
                <c:pt idx="22">
                  <c:v>1808.7316249999999</c:v>
                </c:pt>
              </c:numCache>
            </c:numRef>
          </c:val>
        </c:ser>
        <c:marker val="1"/>
        <c:axId val="68703360"/>
        <c:axId val="68705280"/>
      </c:lineChart>
      <c:catAx>
        <c:axId val="68703360"/>
        <c:scaling>
          <c:orientation val="minMax"/>
        </c:scaling>
        <c:axPos val="b"/>
        <c:tickLblPos val="nextTo"/>
        <c:txPr>
          <a:bodyPr rot="-2760000"/>
          <a:lstStyle/>
          <a:p>
            <a:pPr>
              <a:defRPr sz="2400"/>
            </a:pPr>
            <a:endParaRPr lang="en-US"/>
          </a:p>
        </c:txPr>
        <c:crossAx val="68705280"/>
        <c:crosses val="autoZero"/>
        <c:auto val="1"/>
        <c:lblAlgn val="ctr"/>
        <c:lblOffset val="100"/>
      </c:catAx>
      <c:valAx>
        <c:axId val="68705280"/>
        <c:scaling>
          <c:orientation val="minMax"/>
        </c:scaling>
        <c:axPos val="l"/>
        <c:majorGridlines/>
        <c:numFmt formatCode="_(* #,##0_);_(* \(#,##0\);_(* &quot;-&quot;??_);_(@_)" sourceLinked="1"/>
        <c:tickLblPos val="nextTo"/>
        <c:txPr>
          <a:bodyPr/>
          <a:lstStyle/>
          <a:p>
            <a:pPr>
              <a:defRPr sz="2400"/>
            </a:pPr>
            <a:endParaRPr lang="en-US"/>
          </a:p>
        </c:txPr>
        <c:crossAx val="68703360"/>
        <c:crosses val="autoZero"/>
        <c:crossBetween val="between"/>
      </c:valAx>
    </c:plotArea>
    <c:legend>
      <c:legendPos val="r"/>
      <c:legendEntry>
        <c:idx val="0"/>
        <c:txPr>
          <a:bodyPr/>
          <a:lstStyle/>
          <a:p>
            <a:pPr>
              <a:defRPr sz="2400" b="1">
                <a:solidFill>
                  <a:srgbClr val="0070C0"/>
                </a:solidFill>
              </a:defRPr>
            </a:pPr>
            <a:endParaRPr lang="en-US"/>
          </a:p>
        </c:txPr>
      </c:legendEntry>
      <c:legendEntry>
        <c:idx val="1"/>
        <c:txPr>
          <a:bodyPr/>
          <a:lstStyle/>
          <a:p>
            <a:pPr>
              <a:defRPr sz="2400" b="1">
                <a:solidFill>
                  <a:srgbClr val="FF0000"/>
                </a:solidFill>
              </a:defRPr>
            </a:pPr>
            <a:endParaRPr lang="en-US"/>
          </a:p>
        </c:txPr>
      </c:legendEntry>
      <c:layout>
        <c:manualLayout>
          <c:xMode val="edge"/>
          <c:yMode val="edge"/>
          <c:x val="0.69473195538057986"/>
          <c:y val="0.4037655881839588"/>
          <c:w val="0.20987602553192791"/>
          <c:h val="0.12936065131632121"/>
        </c:manualLayout>
      </c:layout>
    </c:legend>
    <c:plotVisOnly val="1"/>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53582941102737"/>
          <c:y val="0.17472988682097904"/>
          <c:w val="0.76514935636427095"/>
          <c:h val="0.62272056151822364"/>
        </c:manualLayout>
      </c:layout>
      <c:lineChart>
        <c:grouping val="standard"/>
        <c:ser>
          <c:idx val="0"/>
          <c:order val="0"/>
          <c:tx>
            <c:strRef>
              <c:f>'51-TotalGovRcpts'!$L$5</c:f>
              <c:strCache>
                <c:ptCount val="1"/>
                <c:pt idx="0">
                  <c:v>CAN</c:v>
                </c:pt>
              </c:strCache>
            </c:strRef>
          </c:tx>
          <c:spPr>
            <a:ln w="50800">
              <a:solidFill>
                <a:srgbClr val="FF0000"/>
              </a:solidFill>
            </a:ln>
          </c:spPr>
          <c:marker>
            <c:symbol val="square"/>
            <c:size val="7"/>
            <c:spPr>
              <a:solidFill>
                <a:srgbClr val="FF0000"/>
              </a:solidFill>
              <a:ln>
                <a:solidFill>
                  <a:srgbClr val="FF0000"/>
                </a:solidFill>
              </a:ln>
            </c:spPr>
          </c:marker>
          <c:cat>
            <c:strRef>
              <c:f>'51-TotalGovRcpts'!$K$6:$K$47</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 </c:v>
                </c:pt>
                <c:pt idx="27">
                  <c:v>1997 </c:v>
                </c:pt>
                <c:pt idx="28">
                  <c:v>1998 </c:v>
                </c:pt>
                <c:pt idx="29">
                  <c:v>1999 </c:v>
                </c:pt>
                <c:pt idx="30">
                  <c:v>2000 </c:v>
                </c:pt>
                <c:pt idx="31">
                  <c:v>2001 </c:v>
                </c:pt>
                <c:pt idx="32">
                  <c:v>2002 </c:v>
                </c:pt>
                <c:pt idx="33">
                  <c:v>2003 </c:v>
                </c:pt>
                <c:pt idx="34">
                  <c:v>2004 </c:v>
                </c:pt>
                <c:pt idx="35">
                  <c:v>2005 </c:v>
                </c:pt>
                <c:pt idx="36">
                  <c:v>2006 </c:v>
                </c:pt>
                <c:pt idx="37">
                  <c:v>2007 </c:v>
                </c:pt>
                <c:pt idx="38">
                  <c:v>2008 </c:v>
                </c:pt>
                <c:pt idx="39">
                  <c:v>2009 </c:v>
                </c:pt>
                <c:pt idx="40">
                  <c:v>2010 </c:v>
                </c:pt>
                <c:pt idx="41">
                  <c:v>2011 </c:v>
                </c:pt>
              </c:strCache>
            </c:strRef>
          </c:cat>
          <c:val>
            <c:numRef>
              <c:f>'51-TotalGovRcpts'!$L$6:$L$47</c:f>
              <c:numCache>
                <c:formatCode>#,##0.0</c:formatCode>
                <c:ptCount val="42"/>
                <c:pt idx="0">
                  <c:v>35.700000000000003</c:v>
                </c:pt>
                <c:pt idx="1">
                  <c:v>36.300000000000004</c:v>
                </c:pt>
                <c:pt idx="2">
                  <c:v>36.6</c:v>
                </c:pt>
                <c:pt idx="3">
                  <c:v>36.6</c:v>
                </c:pt>
                <c:pt idx="4">
                  <c:v>38.700000000000003</c:v>
                </c:pt>
                <c:pt idx="5">
                  <c:v>37.6</c:v>
                </c:pt>
                <c:pt idx="6">
                  <c:v>37.4</c:v>
                </c:pt>
                <c:pt idx="7">
                  <c:v>37.300000000000004</c:v>
                </c:pt>
                <c:pt idx="8">
                  <c:v>36.800000000000004</c:v>
                </c:pt>
                <c:pt idx="9">
                  <c:v>36.6</c:v>
                </c:pt>
                <c:pt idx="10">
                  <c:v>37.5</c:v>
                </c:pt>
                <c:pt idx="11">
                  <c:v>39.6</c:v>
                </c:pt>
                <c:pt idx="12">
                  <c:v>40.200000000000003</c:v>
                </c:pt>
                <c:pt idx="13">
                  <c:v>39.700000000000003</c:v>
                </c:pt>
                <c:pt idx="14">
                  <c:v>39.800000000000004</c:v>
                </c:pt>
                <c:pt idx="15">
                  <c:v>39.5</c:v>
                </c:pt>
                <c:pt idx="16">
                  <c:v>40.4</c:v>
                </c:pt>
                <c:pt idx="17">
                  <c:v>40.6</c:v>
                </c:pt>
                <c:pt idx="18">
                  <c:v>41</c:v>
                </c:pt>
                <c:pt idx="19">
                  <c:v>41.2</c:v>
                </c:pt>
                <c:pt idx="20">
                  <c:v>43</c:v>
                </c:pt>
                <c:pt idx="21">
                  <c:v>43.9</c:v>
                </c:pt>
                <c:pt idx="22">
                  <c:v>44.2</c:v>
                </c:pt>
                <c:pt idx="23">
                  <c:v>43.5</c:v>
                </c:pt>
                <c:pt idx="24">
                  <c:v>43</c:v>
                </c:pt>
                <c:pt idx="25">
                  <c:v>43.2</c:v>
                </c:pt>
                <c:pt idx="26">
                  <c:v>43.8</c:v>
                </c:pt>
                <c:pt idx="27">
                  <c:v>44.5</c:v>
                </c:pt>
                <c:pt idx="28">
                  <c:v>44.9</c:v>
                </c:pt>
                <c:pt idx="29">
                  <c:v>44.3</c:v>
                </c:pt>
                <c:pt idx="30">
                  <c:v>44.1</c:v>
                </c:pt>
                <c:pt idx="31">
                  <c:v>42.6</c:v>
                </c:pt>
                <c:pt idx="32">
                  <c:v>41.1</c:v>
                </c:pt>
                <c:pt idx="33">
                  <c:v>41.1</c:v>
                </c:pt>
                <c:pt idx="34">
                  <c:v>40.700000000000003</c:v>
                </c:pt>
                <c:pt idx="35">
                  <c:v>40.800000000000004</c:v>
                </c:pt>
                <c:pt idx="36">
                  <c:v>41.1</c:v>
                </c:pt>
                <c:pt idx="37">
                  <c:v>40.800000000000004</c:v>
                </c:pt>
                <c:pt idx="38">
                  <c:v>39.6</c:v>
                </c:pt>
                <c:pt idx="39">
                  <c:v>39.5</c:v>
                </c:pt>
                <c:pt idx="40">
                  <c:v>38.5</c:v>
                </c:pt>
                <c:pt idx="41">
                  <c:v>38.4</c:v>
                </c:pt>
              </c:numCache>
            </c:numRef>
          </c:val>
        </c:ser>
        <c:ser>
          <c:idx val="1"/>
          <c:order val="1"/>
          <c:tx>
            <c:strRef>
              <c:f>'51-TotalGovRcpts'!$M$5</c:f>
              <c:strCache>
                <c:ptCount val="1"/>
                <c:pt idx="0">
                  <c:v>US</c:v>
                </c:pt>
              </c:strCache>
            </c:strRef>
          </c:tx>
          <c:spPr>
            <a:ln w="50800">
              <a:solidFill>
                <a:srgbClr val="0070C0"/>
              </a:solidFill>
            </a:ln>
          </c:spPr>
          <c:marker>
            <c:symbol val="square"/>
            <c:size val="7"/>
            <c:spPr>
              <a:solidFill>
                <a:srgbClr val="0070C0"/>
              </a:solidFill>
              <a:ln>
                <a:solidFill>
                  <a:srgbClr val="0070C0"/>
                </a:solidFill>
              </a:ln>
            </c:spPr>
          </c:marker>
          <c:cat>
            <c:strRef>
              <c:f>'51-TotalGovRcpts'!$K$6:$K$47</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 </c:v>
                </c:pt>
                <c:pt idx="27">
                  <c:v>1997 </c:v>
                </c:pt>
                <c:pt idx="28">
                  <c:v>1998 </c:v>
                </c:pt>
                <c:pt idx="29">
                  <c:v>1999 </c:v>
                </c:pt>
                <c:pt idx="30">
                  <c:v>2000 </c:v>
                </c:pt>
                <c:pt idx="31">
                  <c:v>2001 </c:v>
                </c:pt>
                <c:pt idx="32">
                  <c:v>2002 </c:v>
                </c:pt>
                <c:pt idx="33">
                  <c:v>2003 </c:v>
                </c:pt>
                <c:pt idx="34">
                  <c:v>2004 </c:v>
                </c:pt>
                <c:pt idx="35">
                  <c:v>2005 </c:v>
                </c:pt>
                <c:pt idx="36">
                  <c:v>2006 </c:v>
                </c:pt>
                <c:pt idx="37">
                  <c:v>2007 </c:v>
                </c:pt>
                <c:pt idx="38">
                  <c:v>2008 </c:v>
                </c:pt>
                <c:pt idx="39">
                  <c:v>2009 </c:v>
                </c:pt>
                <c:pt idx="40">
                  <c:v>2010 </c:v>
                </c:pt>
                <c:pt idx="41">
                  <c:v>2011 </c:v>
                </c:pt>
              </c:strCache>
            </c:strRef>
          </c:cat>
          <c:val>
            <c:numRef>
              <c:f>'51-TotalGovRcpts'!$M$6:$M$47</c:f>
              <c:numCache>
                <c:formatCode>#,##0.0</c:formatCode>
                <c:ptCount val="42"/>
                <c:pt idx="0">
                  <c:v>30.2</c:v>
                </c:pt>
                <c:pt idx="1">
                  <c:v>29.7</c:v>
                </c:pt>
                <c:pt idx="2">
                  <c:v>30.9</c:v>
                </c:pt>
                <c:pt idx="3">
                  <c:v>31.1</c:v>
                </c:pt>
                <c:pt idx="4">
                  <c:v>31.7</c:v>
                </c:pt>
                <c:pt idx="5">
                  <c:v>29.8</c:v>
                </c:pt>
                <c:pt idx="6">
                  <c:v>30.5</c:v>
                </c:pt>
                <c:pt idx="7">
                  <c:v>30.8</c:v>
                </c:pt>
                <c:pt idx="8">
                  <c:v>30.9</c:v>
                </c:pt>
                <c:pt idx="9">
                  <c:v>31.3</c:v>
                </c:pt>
                <c:pt idx="10">
                  <c:v>31.6</c:v>
                </c:pt>
                <c:pt idx="11">
                  <c:v>32.300000000000004</c:v>
                </c:pt>
                <c:pt idx="12">
                  <c:v>32</c:v>
                </c:pt>
                <c:pt idx="13">
                  <c:v>31.4</c:v>
                </c:pt>
                <c:pt idx="14">
                  <c:v>31.3</c:v>
                </c:pt>
                <c:pt idx="15">
                  <c:v>31.8</c:v>
                </c:pt>
                <c:pt idx="16">
                  <c:v>32</c:v>
                </c:pt>
                <c:pt idx="17">
                  <c:v>32.800000000000004</c:v>
                </c:pt>
                <c:pt idx="18">
                  <c:v>32.6</c:v>
                </c:pt>
                <c:pt idx="19">
                  <c:v>32.9</c:v>
                </c:pt>
                <c:pt idx="20">
                  <c:v>32.9</c:v>
                </c:pt>
                <c:pt idx="21">
                  <c:v>32.9</c:v>
                </c:pt>
                <c:pt idx="22">
                  <c:v>32.800000000000004</c:v>
                </c:pt>
                <c:pt idx="23">
                  <c:v>33</c:v>
                </c:pt>
                <c:pt idx="24">
                  <c:v>33.4</c:v>
                </c:pt>
                <c:pt idx="25">
                  <c:v>33.800000000000004</c:v>
                </c:pt>
                <c:pt idx="26">
                  <c:v>34.300000000000004</c:v>
                </c:pt>
                <c:pt idx="27">
                  <c:v>34.6</c:v>
                </c:pt>
                <c:pt idx="28">
                  <c:v>34.9</c:v>
                </c:pt>
                <c:pt idx="29">
                  <c:v>34.9</c:v>
                </c:pt>
                <c:pt idx="30">
                  <c:v>35.4</c:v>
                </c:pt>
                <c:pt idx="31">
                  <c:v>34.4</c:v>
                </c:pt>
                <c:pt idx="32">
                  <c:v>31.9</c:v>
                </c:pt>
                <c:pt idx="33">
                  <c:v>31.3</c:v>
                </c:pt>
                <c:pt idx="34">
                  <c:v>31.6</c:v>
                </c:pt>
                <c:pt idx="35">
                  <c:v>33</c:v>
                </c:pt>
                <c:pt idx="36">
                  <c:v>33.9</c:v>
                </c:pt>
                <c:pt idx="37">
                  <c:v>34</c:v>
                </c:pt>
                <c:pt idx="38">
                  <c:v>32.6</c:v>
                </c:pt>
                <c:pt idx="39">
                  <c:v>31</c:v>
                </c:pt>
                <c:pt idx="40">
                  <c:v>31.7</c:v>
                </c:pt>
                <c:pt idx="41">
                  <c:v>32</c:v>
                </c:pt>
              </c:numCache>
            </c:numRef>
          </c:val>
        </c:ser>
        <c:ser>
          <c:idx val="2"/>
          <c:order val="2"/>
          <c:tx>
            <c:strRef>
              <c:f>'51-TotalGovRcpts'!$N$5</c:f>
              <c:strCache>
                <c:ptCount val="1"/>
                <c:pt idx="0">
                  <c:v>G7 Avg</c:v>
                </c:pt>
              </c:strCache>
            </c:strRef>
          </c:tx>
          <c:spPr>
            <a:ln w="50800">
              <a:solidFill>
                <a:srgbClr val="00B050"/>
              </a:solidFill>
            </a:ln>
          </c:spPr>
          <c:marker>
            <c:symbol val="triangle"/>
            <c:size val="7"/>
            <c:spPr>
              <a:solidFill>
                <a:srgbClr val="00B050"/>
              </a:solidFill>
              <a:ln>
                <a:solidFill>
                  <a:srgbClr val="00B050"/>
                </a:solidFill>
              </a:ln>
            </c:spPr>
          </c:marker>
          <c:cat>
            <c:strRef>
              <c:f>'51-TotalGovRcpts'!$K$6:$K$47</c:f>
              <c:strCach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 </c:v>
                </c:pt>
                <c:pt idx="27">
                  <c:v>1997 </c:v>
                </c:pt>
                <c:pt idx="28">
                  <c:v>1998 </c:v>
                </c:pt>
                <c:pt idx="29">
                  <c:v>1999 </c:v>
                </c:pt>
                <c:pt idx="30">
                  <c:v>2000 </c:v>
                </c:pt>
                <c:pt idx="31">
                  <c:v>2001 </c:v>
                </c:pt>
                <c:pt idx="32">
                  <c:v>2002 </c:v>
                </c:pt>
                <c:pt idx="33">
                  <c:v>2003 </c:v>
                </c:pt>
                <c:pt idx="34">
                  <c:v>2004 </c:v>
                </c:pt>
                <c:pt idx="35">
                  <c:v>2005 </c:v>
                </c:pt>
                <c:pt idx="36">
                  <c:v>2006 </c:v>
                </c:pt>
                <c:pt idx="37">
                  <c:v>2007 </c:v>
                </c:pt>
                <c:pt idx="38">
                  <c:v>2008 </c:v>
                </c:pt>
                <c:pt idx="39">
                  <c:v>2009 </c:v>
                </c:pt>
                <c:pt idx="40">
                  <c:v>2010 </c:v>
                </c:pt>
                <c:pt idx="41">
                  <c:v>2011 </c:v>
                </c:pt>
              </c:strCache>
            </c:strRef>
          </c:cat>
          <c:val>
            <c:numRef>
              <c:f>'51-TotalGovRcpts'!$N$6:$N$47</c:f>
              <c:numCache>
                <c:formatCode>0.0</c:formatCode>
                <c:ptCount val="42"/>
                <c:pt idx="0">
                  <c:v>30.4</c:v>
                </c:pt>
                <c:pt idx="1">
                  <c:v>30.1</c:v>
                </c:pt>
                <c:pt idx="2">
                  <c:v>30.5</c:v>
                </c:pt>
                <c:pt idx="3">
                  <c:v>30.5</c:v>
                </c:pt>
                <c:pt idx="4">
                  <c:v>31.7</c:v>
                </c:pt>
                <c:pt idx="5">
                  <c:v>30.6</c:v>
                </c:pt>
                <c:pt idx="6">
                  <c:v>31</c:v>
                </c:pt>
                <c:pt idx="7">
                  <c:v>31.3</c:v>
                </c:pt>
                <c:pt idx="8">
                  <c:v>32.300000000000004</c:v>
                </c:pt>
                <c:pt idx="9">
                  <c:v>32.9</c:v>
                </c:pt>
                <c:pt idx="10">
                  <c:v>33.800000000000004</c:v>
                </c:pt>
                <c:pt idx="11">
                  <c:v>34.6</c:v>
                </c:pt>
                <c:pt idx="12">
                  <c:v>35</c:v>
                </c:pt>
                <c:pt idx="13">
                  <c:v>34.800000000000004</c:v>
                </c:pt>
                <c:pt idx="14">
                  <c:v>34.800000000000004</c:v>
                </c:pt>
                <c:pt idx="15" formatCode="#,##0.0">
                  <c:v>35</c:v>
                </c:pt>
                <c:pt idx="16" formatCode="#,##0.0">
                  <c:v>35.1</c:v>
                </c:pt>
                <c:pt idx="17" formatCode="#,##0.0">
                  <c:v>35.6</c:v>
                </c:pt>
                <c:pt idx="18" formatCode="#,##0.0">
                  <c:v>35.6</c:v>
                </c:pt>
                <c:pt idx="19" formatCode="#,##0.0">
                  <c:v>35.700000000000003</c:v>
                </c:pt>
                <c:pt idx="20" formatCode="#,##0.0">
                  <c:v>35.9</c:v>
                </c:pt>
                <c:pt idx="21" formatCode="#,##0.0">
                  <c:v>37</c:v>
                </c:pt>
                <c:pt idx="22" formatCode="#,##0.0">
                  <c:v>37.1</c:v>
                </c:pt>
                <c:pt idx="23" formatCode="#,##0.0">
                  <c:v>37</c:v>
                </c:pt>
                <c:pt idx="24" formatCode="#,##0.0">
                  <c:v>37</c:v>
                </c:pt>
                <c:pt idx="25" formatCode="#,##0.0">
                  <c:v>37.200000000000003</c:v>
                </c:pt>
                <c:pt idx="26" formatCode="#,##0.0">
                  <c:v>37.6</c:v>
                </c:pt>
                <c:pt idx="27" formatCode="#,##0.0">
                  <c:v>38</c:v>
                </c:pt>
                <c:pt idx="28" formatCode="#,##0.0">
                  <c:v>38.1</c:v>
                </c:pt>
                <c:pt idx="29" formatCode="#,##0.0">
                  <c:v>38.200000000000003</c:v>
                </c:pt>
                <c:pt idx="30" formatCode="#,##0.0">
                  <c:v>38.300000000000004</c:v>
                </c:pt>
                <c:pt idx="31" formatCode="#,##0.0">
                  <c:v>37.700000000000003</c:v>
                </c:pt>
                <c:pt idx="32" formatCode="#,##0.0">
                  <c:v>36.1</c:v>
                </c:pt>
                <c:pt idx="33" formatCode="#,##0.0">
                  <c:v>35.700000000000003</c:v>
                </c:pt>
                <c:pt idx="34" formatCode="#,##0.0">
                  <c:v>35.800000000000004</c:v>
                </c:pt>
                <c:pt idx="35" formatCode="#,##0.0">
                  <c:v>36.800000000000004</c:v>
                </c:pt>
                <c:pt idx="36" formatCode="#,##0.0">
                  <c:v>37.9</c:v>
                </c:pt>
                <c:pt idx="37" formatCode="#,##0.0">
                  <c:v>37.800000000000004</c:v>
                </c:pt>
                <c:pt idx="38" formatCode="#,##0.0">
                  <c:v>37.4</c:v>
                </c:pt>
                <c:pt idx="39" formatCode="#,##0.0">
                  <c:v>36.300000000000004</c:v>
                </c:pt>
                <c:pt idx="40" formatCode="#,##0.0">
                  <c:v>36.300000000000004</c:v>
                </c:pt>
                <c:pt idx="41" formatCode="#,##0.0">
                  <c:v>36.800000000000004</c:v>
                </c:pt>
              </c:numCache>
            </c:numRef>
          </c:val>
        </c:ser>
        <c:marker val="1"/>
        <c:axId val="69046272"/>
        <c:axId val="69048576"/>
      </c:lineChart>
      <c:catAx>
        <c:axId val="69046272"/>
        <c:scaling>
          <c:orientation val="minMax"/>
        </c:scaling>
        <c:axPos val="b"/>
        <c:numFmt formatCode="General" sourceLinked="1"/>
        <c:tickLblPos val="nextTo"/>
        <c:txPr>
          <a:bodyPr rot="-2760000"/>
          <a:lstStyle/>
          <a:p>
            <a:pPr>
              <a:defRPr/>
            </a:pPr>
            <a:endParaRPr lang="en-US"/>
          </a:p>
        </c:txPr>
        <c:crossAx val="69048576"/>
        <c:crosses val="autoZero"/>
        <c:auto val="1"/>
        <c:lblAlgn val="ctr"/>
        <c:lblOffset val="100"/>
      </c:catAx>
      <c:valAx>
        <c:axId val="69048576"/>
        <c:scaling>
          <c:orientation val="minMax"/>
        </c:scaling>
        <c:axPos val="l"/>
        <c:majorGridlines/>
        <c:numFmt formatCode="General" sourceLinked="0"/>
        <c:tickLblPos val="nextTo"/>
        <c:crossAx val="69046272"/>
        <c:crosses val="autoZero"/>
        <c:crossBetween val="between"/>
      </c:valAx>
    </c:plotArea>
    <c:legend>
      <c:legendPos val="r"/>
      <c:legendEntry>
        <c:idx val="0"/>
        <c:txPr>
          <a:bodyPr/>
          <a:lstStyle/>
          <a:p>
            <a:pPr>
              <a:defRPr sz="2400" b="1">
                <a:solidFill>
                  <a:srgbClr val="FF0000"/>
                </a:solidFill>
              </a:defRPr>
            </a:pPr>
            <a:endParaRPr lang="en-US"/>
          </a:p>
        </c:txPr>
      </c:legendEntry>
      <c:legendEntry>
        <c:idx val="1"/>
        <c:txPr>
          <a:bodyPr/>
          <a:lstStyle/>
          <a:p>
            <a:pPr>
              <a:defRPr sz="2400" b="1">
                <a:solidFill>
                  <a:srgbClr val="0070C0"/>
                </a:solidFill>
              </a:defRPr>
            </a:pPr>
            <a:endParaRPr lang="en-US"/>
          </a:p>
        </c:txPr>
      </c:legendEntry>
      <c:legendEntry>
        <c:idx val="2"/>
        <c:txPr>
          <a:bodyPr/>
          <a:lstStyle/>
          <a:p>
            <a:pPr>
              <a:defRPr sz="2400" b="1">
                <a:solidFill>
                  <a:srgbClr val="00B050"/>
                </a:solidFill>
              </a:defRPr>
            </a:pPr>
            <a:endParaRPr lang="en-US"/>
          </a:p>
        </c:txPr>
      </c:legendEntry>
      <c:layout>
        <c:manualLayout>
          <c:xMode val="edge"/>
          <c:yMode val="edge"/>
          <c:x val="0.74122166419800894"/>
          <c:y val="0.43101946120520129"/>
          <c:w val="0.18027715160211441"/>
          <c:h val="0.17908967960608488"/>
        </c:manualLayout>
      </c:layout>
      <c:txPr>
        <a:bodyPr/>
        <a:lstStyle/>
        <a:p>
          <a:pPr>
            <a:defRPr sz="2400"/>
          </a:pPr>
          <a:endParaRPr lang="en-US"/>
        </a:p>
      </c:txPr>
    </c:legend>
    <c:plotVisOnly val="1"/>
    <c:dispBlanksAs val="gap"/>
  </c:chart>
  <c:txPr>
    <a:bodyPr/>
    <a:lstStyle/>
    <a:p>
      <a:pPr>
        <a:defRPr sz="2400"/>
      </a:pPr>
      <a:endParaRPr lang="en-US"/>
    </a:p>
  </c:txPr>
  <c:externalData r:id="rId2"/>
  <c:userShapes r:id="rId3"/>
</c:chartSpace>
</file>

<file path=ppt/drawings/_rels/drawing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0.18519</cdr:x>
      <cdr:y>0.02914</cdr:y>
    </cdr:from>
    <cdr:to>
      <cdr:x>0.8955</cdr:x>
      <cdr:y>0.14572</cdr:y>
    </cdr:to>
    <cdr:sp macro="" textlink="">
      <cdr:nvSpPr>
        <cdr:cNvPr id="2" name="TextBox 1"/>
        <cdr:cNvSpPr txBox="1"/>
      </cdr:nvSpPr>
      <cdr:spPr>
        <a:xfrm xmlns:a="http://schemas.openxmlformats.org/drawingml/2006/main">
          <a:off x="1606626" y="183590"/>
          <a:ext cx="6162538" cy="7344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a:latin typeface="+mn-lt"/>
              <a:ea typeface="+mn-ea"/>
              <a:cs typeface="+mn-cs"/>
            </a:rPr>
            <a:t>Canadian Health</a:t>
          </a:r>
          <a:r>
            <a:rPr lang="en-CA" sz="2800" b="1" baseline="0" dirty="0">
              <a:latin typeface="+mn-lt"/>
              <a:ea typeface="+mn-ea"/>
              <a:cs typeface="+mn-cs"/>
            </a:rPr>
            <a:t> Care Costs as % of GDP</a:t>
          </a:r>
          <a:endParaRPr lang="en-CA" sz="2800" b="1" dirty="0">
            <a:latin typeface="+mn-lt"/>
            <a:ea typeface="+mn-ea"/>
            <a:cs typeface="+mn-cs"/>
          </a:endParaRPr>
        </a:p>
      </cdr:txBody>
    </cdr:sp>
  </cdr:relSizeAnchor>
  <cdr:relSizeAnchor xmlns:cdr="http://schemas.openxmlformats.org/drawingml/2006/chartDrawing">
    <cdr:from>
      <cdr:x>0.01172</cdr:x>
      <cdr:y>0.37169</cdr:y>
    </cdr:from>
    <cdr:to>
      <cdr:x>0.11712</cdr:x>
      <cdr:y>0.51682</cdr:y>
    </cdr:to>
    <cdr:sp macro="" textlink="">
      <cdr:nvSpPr>
        <cdr:cNvPr id="4" name="TextBox 3"/>
        <cdr:cNvSpPr txBox="1"/>
      </cdr:nvSpPr>
      <cdr:spPr>
        <a:xfrm xmlns:a="http://schemas.openxmlformats.org/drawingml/2006/main">
          <a:off x="101710" y="2341468"/>
          <a:ext cx="914950" cy="914245"/>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endParaRPr lang="en-US" sz="2400" b="1" dirty="0" smtClean="0"/>
        </a:p>
        <a:p xmlns:a="http://schemas.openxmlformats.org/drawingml/2006/main">
          <a:r>
            <a:rPr lang="en-US" sz="2400" b="1" dirty="0" smtClean="0"/>
            <a:t>GDP</a:t>
          </a:r>
          <a:endParaRPr lang="en-US" sz="2400" b="1" dirty="0"/>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0.94364</cdr:y>
    </cdr:from>
    <cdr:to>
      <cdr:x>0.45262</cdr:x>
      <cdr:y>0.99828</cdr:y>
    </cdr:to>
    <cdr:sp macro="" textlink="">
      <cdr:nvSpPr>
        <cdr:cNvPr id="6" name="TextBox 1"/>
        <cdr:cNvSpPr txBox="1"/>
      </cdr:nvSpPr>
      <cdr:spPr>
        <a:xfrm xmlns:a="http://schemas.openxmlformats.org/drawingml/2006/main">
          <a:off x="0" y="5944461"/>
          <a:ext cx="3929063" cy="3442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0.16925</cdr:x>
      <cdr:y>0.02751</cdr:y>
    </cdr:from>
    <cdr:to>
      <cdr:x>0.70076</cdr:x>
      <cdr:y>0.1385</cdr:y>
    </cdr:to>
    <cdr:sp macro="" textlink="">
      <cdr:nvSpPr>
        <cdr:cNvPr id="2" name="TextBox 1"/>
        <cdr:cNvSpPr txBox="1"/>
      </cdr:nvSpPr>
      <cdr:spPr>
        <a:xfrm xmlns:a="http://schemas.openxmlformats.org/drawingml/2006/main">
          <a:off x="1547664" y="188640"/>
          <a:ext cx="4860057" cy="7611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CA" sz="3600" b="1" dirty="0" smtClean="0">
              <a:latin typeface="Calibri"/>
            </a:rPr>
            <a:t>Govt</a:t>
          </a:r>
          <a:r>
            <a:rPr lang="en-CA" sz="3600" b="1" baseline="0" dirty="0" smtClean="0">
              <a:latin typeface="Calibri"/>
            </a:rPr>
            <a:t> outlays </a:t>
          </a:r>
          <a:r>
            <a:rPr lang="en-CA" sz="3600" b="1" baseline="0" dirty="0">
              <a:latin typeface="Calibri"/>
            </a:rPr>
            <a:t>as % GDP</a:t>
          </a:r>
        </a:p>
      </cdr:txBody>
    </cdr:sp>
  </cdr:relSizeAnchor>
  <cdr:relSizeAnchor xmlns:cdr="http://schemas.openxmlformats.org/drawingml/2006/chartDrawing">
    <cdr:from>
      <cdr:x>0.55559</cdr:x>
      <cdr:y>0.1955</cdr:y>
    </cdr:from>
    <cdr:to>
      <cdr:x>0.71262</cdr:x>
      <cdr:y>0.3215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315" y="1340739"/>
          <a:ext cx="1435901" cy="864108"/>
        </a:xfrm>
        <a:prstGeom xmlns:a="http://schemas.openxmlformats.org/drawingml/2006/main" prst="rect">
          <a:avLst/>
        </a:prstGeom>
      </cdr:spPr>
    </cdr:pic>
  </cdr:relSizeAnchor>
  <cdr:relSizeAnchor xmlns:cdr="http://schemas.openxmlformats.org/drawingml/2006/chartDrawing">
    <cdr:from>
      <cdr:x>0.60158</cdr:x>
      <cdr:y>0.479</cdr:y>
    </cdr:from>
    <cdr:to>
      <cdr:x>0.75146</cdr:x>
      <cdr:y>0.605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500848" y="3284982"/>
          <a:ext cx="1370502" cy="864098"/>
        </a:xfrm>
        <a:prstGeom xmlns:a="http://schemas.openxmlformats.org/drawingml/2006/main" prst="rect">
          <a:avLst/>
        </a:prstGeom>
        <a:scene3d xmlns:a="http://schemas.openxmlformats.org/drawingml/2006/main">
          <a:camera prst="orthographicFront">
            <a:rot lat="0" lon="0" rev="0"/>
          </a:camera>
          <a:lightRig rig="threePt" dir="t"/>
        </a:scene3d>
      </cdr:spPr>
    </cdr:pic>
  </cdr:relSizeAnchor>
  <cdr:relSizeAnchor xmlns:cdr="http://schemas.openxmlformats.org/drawingml/2006/chartDrawing">
    <cdr:from>
      <cdr:x>0</cdr:x>
      <cdr:y>0.3635</cdr:y>
    </cdr:from>
    <cdr:to>
      <cdr:x>0.07926</cdr:x>
      <cdr:y>0.5105</cdr:y>
    </cdr:to>
    <cdr:sp macro="" textlink="">
      <cdr:nvSpPr>
        <cdr:cNvPr id="5" name="TextBox 1"/>
        <cdr:cNvSpPr txBox="1"/>
      </cdr:nvSpPr>
      <cdr:spPr>
        <a:xfrm xmlns:a="http://schemas.openxmlformats.org/drawingml/2006/main">
          <a:off x="0" y="2492896"/>
          <a:ext cx="724753" cy="1008126"/>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a:t>% </a:t>
          </a:r>
        </a:p>
        <a:p xmlns:a="http://schemas.openxmlformats.org/drawingml/2006/main">
          <a:pPr algn="ctr"/>
          <a:r>
            <a:rPr lang="en-US" sz="2800" b="1" dirty="0"/>
            <a:t>GDP</a:t>
          </a:r>
        </a:p>
      </cdr:txBody>
    </cdr:sp>
  </cdr:relSizeAnchor>
  <cdr:relSizeAnchor xmlns:cdr="http://schemas.openxmlformats.org/drawingml/2006/chartDrawing">
    <cdr:from>
      <cdr:x>0</cdr:x>
      <cdr:y>0.958</cdr:y>
    </cdr:from>
    <cdr:to>
      <cdr:x>0.96384</cdr:x>
      <cdr:y>1</cdr:y>
    </cdr:to>
    <cdr:sp macro="" textlink="">
      <cdr:nvSpPr>
        <cdr:cNvPr id="6" name="TextBox 1"/>
        <cdr:cNvSpPr txBox="1"/>
      </cdr:nvSpPr>
      <cdr:spPr>
        <a:xfrm xmlns:a="http://schemas.openxmlformats.org/drawingml/2006/main">
          <a:off x="-828600" y="6569968"/>
          <a:ext cx="8813353"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dirty="0"/>
            <a:t>Data</a:t>
          </a:r>
          <a:r>
            <a:rPr lang="en-US" sz="1100" baseline="0" dirty="0"/>
            <a:t> from: </a:t>
          </a:r>
          <a:r>
            <a:rPr lang="en-US" sz="1100" dirty="0">
              <a:latin typeface="Calibri"/>
            </a:rPr>
            <a:t>http://</a:t>
          </a:r>
          <a:r>
            <a:rPr lang="en-US" sz="1100" dirty="0" smtClean="0">
              <a:latin typeface="Calibri"/>
            </a:rPr>
            <a:t>www.fin.gc.ca/frt-trf/2012/frt-trf-12-eng.asp </a:t>
          </a:r>
          <a:endParaRPr lang="en-US" sz="1100" dirty="0"/>
        </a:p>
        <a:p xmlns:a="http://schemas.openxmlformats.org/drawingml/2006/main">
          <a:endParaRPr lang="en-US" sz="1400"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0.4055</cdr:y>
    </cdr:from>
    <cdr:to>
      <cdr:x>0.09352</cdr:x>
      <cdr:y>0.60508</cdr:y>
    </cdr:to>
    <cdr:sp macro="" textlink="">
      <cdr:nvSpPr>
        <cdr:cNvPr id="2" name="TextBox 1"/>
        <cdr:cNvSpPr txBox="1"/>
      </cdr:nvSpPr>
      <cdr:spPr>
        <a:xfrm xmlns:a="http://schemas.openxmlformats.org/drawingml/2006/main">
          <a:off x="0" y="2780928"/>
          <a:ext cx="855147" cy="13687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a:t>% </a:t>
          </a:r>
        </a:p>
        <a:p xmlns:a="http://schemas.openxmlformats.org/drawingml/2006/main">
          <a:r>
            <a:rPr lang="en-US" sz="2800" b="1" dirty="0"/>
            <a:t>GDP</a:t>
          </a:r>
        </a:p>
      </cdr:txBody>
    </cdr:sp>
  </cdr:relSizeAnchor>
  <cdr:relSizeAnchor xmlns:cdr="http://schemas.openxmlformats.org/drawingml/2006/chartDrawing">
    <cdr:from>
      <cdr:x>0.67207</cdr:x>
      <cdr:y>0.23883</cdr:y>
    </cdr:from>
    <cdr:to>
      <cdr:x>0.78303</cdr:x>
      <cdr:y>0.31615</cdr:y>
    </cdr:to>
    <cdr:sp macro="" textlink="">
      <cdr:nvSpPr>
        <cdr:cNvPr id="3" name="TextBox 1"/>
        <cdr:cNvSpPr txBox="1"/>
      </cdr:nvSpPr>
      <cdr:spPr>
        <a:xfrm xmlns:a="http://schemas.openxmlformats.org/drawingml/2006/main">
          <a:off x="5826761" y="1504517"/>
          <a:ext cx="962027" cy="4870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b="1" dirty="0">
              <a:solidFill>
                <a:srgbClr val="00B050"/>
              </a:solidFill>
            </a:rPr>
            <a:t>Average</a:t>
          </a:r>
        </a:p>
      </cdr:txBody>
    </cdr:sp>
  </cdr:relSizeAnchor>
  <cdr:relSizeAnchor xmlns:cdr="http://schemas.openxmlformats.org/drawingml/2006/chartDrawing">
    <cdr:from>
      <cdr:x>0.14563</cdr:x>
      <cdr:y>0.458</cdr:y>
    </cdr:from>
    <cdr:to>
      <cdr:x>0.94902</cdr:x>
      <cdr:y>0.45876</cdr:y>
    </cdr:to>
    <cdr:sp macro="" textlink="">
      <cdr:nvSpPr>
        <cdr:cNvPr id="4" name="Straight Connector 3"/>
        <cdr:cNvSpPr/>
      </cdr:nvSpPr>
      <cdr:spPr>
        <a:xfrm xmlns:a="http://schemas.openxmlformats.org/drawingml/2006/main">
          <a:off x="1331640" y="3140968"/>
          <a:ext cx="7346241" cy="5208"/>
        </a:xfrm>
        <a:prstGeom xmlns:a="http://schemas.openxmlformats.org/drawingml/2006/main" prst="line">
          <a:avLst/>
        </a:prstGeom>
        <a:noFill xmlns:a="http://schemas.openxmlformats.org/drawingml/2006/main"/>
        <a:ln xmlns:a="http://schemas.openxmlformats.org/drawingml/2006/main" w="25400" cap="flat" cmpd="sng" algn="ctr">
          <a:solidFill>
            <a:srgbClr val="00B050"/>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0.66537</cdr:x>
      <cdr:y>0.30412</cdr:y>
    </cdr:from>
    <cdr:to>
      <cdr:x>0.71536</cdr:x>
      <cdr:y>0.458</cdr:y>
    </cdr:to>
    <cdr:sp macro="" textlink="">
      <cdr:nvSpPr>
        <cdr:cNvPr id="5" name="Straight Arrow Connector 4"/>
        <cdr:cNvSpPr/>
      </cdr:nvSpPr>
      <cdr:spPr>
        <a:xfrm xmlns:a="http://schemas.openxmlformats.org/drawingml/2006/main" flipH="1">
          <a:off x="6084168" y="2085655"/>
          <a:ext cx="457084" cy="1055313"/>
        </a:xfrm>
        <a:prstGeom xmlns:a="http://schemas.openxmlformats.org/drawingml/2006/main" prst="straightConnector1">
          <a:avLst/>
        </a:prstGeom>
        <a:noFill xmlns:a="http://schemas.openxmlformats.org/drawingml/2006/main"/>
        <a:ln xmlns:a="http://schemas.openxmlformats.org/drawingml/2006/main" w="25400" cap="flat" cmpd="sng" algn="ctr">
          <a:solidFill>
            <a:srgbClr val="00B05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0.16832</cdr:x>
      <cdr:y>0.03436</cdr:y>
    </cdr:from>
    <cdr:to>
      <cdr:x>0.83146</cdr:x>
      <cdr:y>0.14777</cdr:y>
    </cdr:to>
    <cdr:sp macro="" textlink="">
      <cdr:nvSpPr>
        <cdr:cNvPr id="6" name="TextBox 1"/>
        <cdr:cNvSpPr txBox="1"/>
      </cdr:nvSpPr>
      <cdr:spPr>
        <a:xfrm xmlns:a="http://schemas.openxmlformats.org/drawingml/2006/main">
          <a:off x="1472045" y="216478"/>
          <a:ext cx="5799644" cy="7143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3200" b="1" dirty="0"/>
            <a:t>Health</a:t>
          </a:r>
          <a:r>
            <a:rPr lang="en-US" sz="3200" b="1" baseline="0" dirty="0"/>
            <a:t> Care as % of GDP </a:t>
          </a:r>
          <a:r>
            <a:rPr lang="en-US" sz="2400" b="1" baseline="0" dirty="0" smtClean="0"/>
            <a:t>(</a:t>
          </a:r>
          <a:r>
            <a:rPr lang="en-US" sz="2400" b="1" dirty="0" smtClean="0"/>
            <a:t>2</a:t>
          </a:r>
          <a:r>
            <a:rPr lang="en-US" sz="2400" b="1" baseline="0" dirty="0" smtClean="0"/>
            <a:t>010 Data) </a:t>
          </a:r>
          <a:endParaRPr lang="en-US" sz="2400" b="1" dirty="0"/>
        </a:p>
      </cdr:txBody>
    </cdr:sp>
  </cdr:relSizeAnchor>
  <cdr:relSizeAnchor xmlns:cdr="http://schemas.openxmlformats.org/drawingml/2006/chartDrawing">
    <cdr:from>
      <cdr:x>0.00124</cdr:x>
      <cdr:y>0.89863</cdr:y>
    </cdr:from>
    <cdr:to>
      <cdr:x>0.99257</cdr:x>
      <cdr:y>1</cdr:y>
    </cdr:to>
    <cdr:sp macro="" textlink="">
      <cdr:nvSpPr>
        <cdr:cNvPr id="7" name="TextBox 6"/>
        <cdr:cNvSpPr txBox="1"/>
      </cdr:nvSpPr>
      <cdr:spPr>
        <a:xfrm xmlns:a="http://schemas.openxmlformats.org/drawingml/2006/main">
          <a:off x="10845" y="5660881"/>
          <a:ext cx="8669893" cy="6386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Data from: http://www.oecd.org/els/healthpoliciesanddata/oecdhealthdata2012-frequentlyrequesteddata.htm</a:t>
          </a:r>
        </a:p>
        <a:p xmlns:a="http://schemas.openxmlformats.org/drawingml/2006/main">
          <a:r>
            <a:rPr lang="en-US" sz="1100" dirty="0"/>
            <a:t>All</a:t>
          </a:r>
          <a:r>
            <a:rPr lang="en-US" sz="1100" baseline="0" dirty="0"/>
            <a:t> OECD c</a:t>
          </a:r>
          <a:r>
            <a:rPr lang="en-US" sz="1100" dirty="0"/>
            <a:t>ountries</a:t>
          </a:r>
          <a:r>
            <a:rPr lang="en-US" sz="1100" baseline="0" dirty="0"/>
            <a:t> included</a:t>
          </a:r>
          <a:r>
            <a:rPr lang="en-US" sz="1100" dirty="0"/>
            <a:t> with 2010</a:t>
          </a:r>
          <a:r>
            <a:rPr lang="en-US" sz="1100" baseline="0" dirty="0"/>
            <a:t> data and </a:t>
          </a:r>
        </a:p>
        <a:p xmlns:a="http://schemas.openxmlformats.org/drawingml/2006/main">
          <a:r>
            <a:rPr lang="en-US" sz="1100" dirty="0"/>
            <a:t>GDP per capita</a:t>
          </a:r>
          <a:r>
            <a:rPr lang="en-US" sz="1100" baseline="0" dirty="0"/>
            <a:t> &gt; $30K US PPP (from http://en.wikipedia.org/wiki/List_of_OECD_countries_by_GDP_per_capita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0.17713</cdr:x>
      <cdr:y>0.04851</cdr:y>
    </cdr:from>
    <cdr:to>
      <cdr:x>0.88744</cdr:x>
      <cdr:y>0.1374</cdr:y>
    </cdr:to>
    <cdr:sp macro="" textlink="">
      <cdr:nvSpPr>
        <cdr:cNvPr id="2" name="TextBox 1"/>
        <cdr:cNvSpPr txBox="1"/>
      </cdr:nvSpPr>
      <cdr:spPr>
        <a:xfrm xmlns:a="http://schemas.openxmlformats.org/drawingml/2006/main">
          <a:off x="1619672" y="332656"/>
          <a:ext cx="6495074" cy="6096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baseline="0" dirty="0" smtClean="0">
              <a:latin typeface="+mn-lt"/>
              <a:ea typeface="+mn-ea"/>
              <a:cs typeface="+mn-cs"/>
            </a:rPr>
            <a:t>Provincial Government </a:t>
          </a:r>
          <a:r>
            <a:rPr lang="en-CA" sz="2800" b="1" baseline="0" dirty="0">
              <a:latin typeface="+mn-lt"/>
              <a:ea typeface="+mn-ea"/>
              <a:cs typeface="+mn-cs"/>
            </a:rPr>
            <a:t>HC Exp as % of GDP</a:t>
          </a:r>
          <a:endParaRPr lang="en-CA" sz="2800" b="1" dirty="0">
            <a:latin typeface="+mn-lt"/>
            <a:ea typeface="+mn-ea"/>
            <a:cs typeface="+mn-cs"/>
          </a:endParaRPr>
        </a:p>
      </cdr:txBody>
    </cdr:sp>
  </cdr:relSizeAnchor>
  <cdr:relSizeAnchor xmlns:cdr="http://schemas.openxmlformats.org/drawingml/2006/chartDrawing">
    <cdr:from>
      <cdr:x>0</cdr:x>
      <cdr:y>0.353</cdr:y>
    </cdr:from>
    <cdr:to>
      <cdr:x>0.1054</cdr:x>
      <cdr:y>0.49813</cdr:y>
    </cdr:to>
    <cdr:sp macro="" textlink="">
      <cdr:nvSpPr>
        <cdr:cNvPr id="4" name="TextBox 3"/>
        <cdr:cNvSpPr txBox="1"/>
      </cdr:nvSpPr>
      <cdr:spPr>
        <a:xfrm xmlns:a="http://schemas.openxmlformats.org/drawingml/2006/main">
          <a:off x="0" y="2420888"/>
          <a:ext cx="963778" cy="995302"/>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endParaRPr lang="en-US" sz="2400" b="1" dirty="0" smtClean="0"/>
        </a:p>
        <a:p xmlns:a="http://schemas.openxmlformats.org/drawingml/2006/main">
          <a:r>
            <a:rPr lang="en-US" sz="2400" b="1" dirty="0" smtClean="0"/>
            <a:t>GDP</a:t>
          </a:r>
          <a:endParaRPr lang="en-US" sz="2400" b="1" dirty="0"/>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0.96048</cdr:y>
    </cdr:from>
    <cdr:to>
      <cdr:x>0.45636</cdr:x>
      <cdr:y>1</cdr:y>
    </cdr:to>
    <cdr:sp macro="" textlink="">
      <cdr:nvSpPr>
        <cdr:cNvPr id="6" name="TextBox 1"/>
        <cdr:cNvSpPr txBox="1"/>
      </cdr:nvSpPr>
      <cdr:spPr>
        <a:xfrm xmlns:a="http://schemas.openxmlformats.org/drawingml/2006/main">
          <a:off x="0" y="6050539"/>
          <a:ext cx="3961535" cy="2489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0.17713</cdr:x>
      <cdr:y>0.04851</cdr:y>
    </cdr:from>
    <cdr:to>
      <cdr:x>0.88744</cdr:x>
      <cdr:y>0.1374</cdr:y>
    </cdr:to>
    <cdr:sp macro="" textlink="">
      <cdr:nvSpPr>
        <cdr:cNvPr id="2" name="TextBox 1"/>
        <cdr:cNvSpPr txBox="1"/>
      </cdr:nvSpPr>
      <cdr:spPr>
        <a:xfrm xmlns:a="http://schemas.openxmlformats.org/drawingml/2006/main">
          <a:off x="1619672" y="332656"/>
          <a:ext cx="6495074" cy="6096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baseline="0" dirty="0" smtClean="0">
              <a:latin typeface="+mn-lt"/>
              <a:ea typeface="+mn-ea"/>
              <a:cs typeface="+mn-cs"/>
            </a:rPr>
            <a:t>Provincial Government </a:t>
          </a:r>
          <a:r>
            <a:rPr lang="en-CA" sz="2800" b="1" baseline="0" dirty="0">
              <a:latin typeface="+mn-lt"/>
              <a:ea typeface="+mn-ea"/>
              <a:cs typeface="+mn-cs"/>
            </a:rPr>
            <a:t>HC Exp as % of GDP</a:t>
          </a:r>
          <a:endParaRPr lang="en-CA" sz="2800" b="1" dirty="0">
            <a:latin typeface="+mn-lt"/>
            <a:ea typeface="+mn-ea"/>
            <a:cs typeface="+mn-cs"/>
          </a:endParaRPr>
        </a:p>
      </cdr:txBody>
    </cdr:sp>
  </cdr:relSizeAnchor>
  <cdr:relSizeAnchor xmlns:cdr="http://schemas.openxmlformats.org/drawingml/2006/chartDrawing">
    <cdr:from>
      <cdr:x>0</cdr:x>
      <cdr:y>0.353</cdr:y>
    </cdr:from>
    <cdr:to>
      <cdr:x>0.1054</cdr:x>
      <cdr:y>0.49813</cdr:y>
    </cdr:to>
    <cdr:sp macro="" textlink="">
      <cdr:nvSpPr>
        <cdr:cNvPr id="4" name="TextBox 3"/>
        <cdr:cNvSpPr txBox="1"/>
      </cdr:nvSpPr>
      <cdr:spPr>
        <a:xfrm xmlns:a="http://schemas.openxmlformats.org/drawingml/2006/main">
          <a:off x="0" y="2420888"/>
          <a:ext cx="963778" cy="995302"/>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endParaRPr lang="en-US" sz="2400" b="1" dirty="0" smtClean="0"/>
        </a:p>
        <a:p xmlns:a="http://schemas.openxmlformats.org/drawingml/2006/main">
          <a:r>
            <a:rPr lang="en-US" sz="2400" b="1" dirty="0" smtClean="0"/>
            <a:t>GDP</a:t>
          </a:r>
          <a:endParaRPr lang="en-US" sz="2400" b="1" dirty="0"/>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cdr:x>
      <cdr:y>0.96048</cdr:y>
    </cdr:from>
    <cdr:to>
      <cdr:x>0.45636</cdr:x>
      <cdr:y>1</cdr:y>
    </cdr:to>
    <cdr:sp macro="" textlink="">
      <cdr:nvSpPr>
        <cdr:cNvPr id="6" name="TextBox 1"/>
        <cdr:cNvSpPr txBox="1"/>
      </cdr:nvSpPr>
      <cdr:spPr>
        <a:xfrm xmlns:a="http://schemas.openxmlformats.org/drawingml/2006/main">
          <a:off x="0" y="6050539"/>
          <a:ext cx="3961535" cy="2489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0.1627</cdr:x>
      <cdr:y>0.00398</cdr:y>
    </cdr:from>
    <cdr:to>
      <cdr:x>0.8955</cdr:x>
      <cdr:y>0.14572</cdr:y>
    </cdr:to>
    <cdr:sp macro="" textlink="">
      <cdr:nvSpPr>
        <cdr:cNvPr id="2" name="TextBox 1"/>
        <cdr:cNvSpPr txBox="1"/>
      </cdr:nvSpPr>
      <cdr:spPr>
        <a:xfrm xmlns:a="http://schemas.openxmlformats.org/drawingml/2006/main">
          <a:off x="1409019" y="25066"/>
          <a:ext cx="6346217" cy="891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CA" sz="2800" b="1" dirty="0">
            <a:latin typeface="+mn-lt"/>
            <a:ea typeface="+mn-ea"/>
            <a:cs typeface="+mn-cs"/>
          </a:endParaRPr>
        </a:p>
      </cdr:txBody>
    </cdr:sp>
  </cdr:relSizeAnchor>
  <cdr:relSizeAnchor xmlns:cdr="http://schemas.openxmlformats.org/drawingml/2006/chartDrawing">
    <cdr:from>
      <cdr:x>0.00872</cdr:x>
      <cdr:y>0.34194</cdr:y>
    </cdr:from>
    <cdr:to>
      <cdr:x>0.06857</cdr:x>
      <cdr:y>0.56014</cdr:y>
    </cdr:to>
    <cdr:sp macro="" textlink="">
      <cdr:nvSpPr>
        <cdr:cNvPr id="4" name="TextBox 3"/>
        <cdr:cNvSpPr txBox="1"/>
      </cdr:nvSpPr>
      <cdr:spPr>
        <a:xfrm xmlns:a="http://schemas.openxmlformats.org/drawingml/2006/main">
          <a:off x="75696" y="2154047"/>
          <a:ext cx="519542" cy="1374533"/>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pPr algn="ctr"/>
          <a:r>
            <a:rPr lang="en-US" sz="2400" b="1" dirty="0"/>
            <a:t>%</a:t>
          </a:r>
        </a:p>
        <a:p xmlns:a="http://schemas.openxmlformats.org/drawingml/2006/main">
          <a:pPr algn="ctr"/>
          <a:r>
            <a:rPr lang="en-US" sz="2400" b="1" dirty="0"/>
            <a:t>Prog</a:t>
          </a:r>
        </a:p>
        <a:p xmlns:a="http://schemas.openxmlformats.org/drawingml/2006/main">
          <a:pPr algn="ctr"/>
          <a:r>
            <a:rPr lang="en-US" sz="2400" b="1" dirty="0"/>
            <a:t>Exp</a:t>
          </a:r>
        </a:p>
      </cdr:txBody>
    </cdr:sp>
  </cdr:relSizeAnchor>
  <cdr:relSizeAnchor xmlns:cdr="http://schemas.openxmlformats.org/drawingml/2006/chartDrawing">
    <cdr:from>
      <cdr:x>0.00204</cdr:x>
      <cdr:y>0.95704</cdr:y>
    </cdr:from>
    <cdr:to>
      <cdr:x>0.49501</cdr:x>
      <cdr:y>1</cdr:y>
    </cdr:to>
    <cdr:sp macro="" textlink="">
      <cdr:nvSpPr>
        <cdr:cNvPr id="5" name="TextBox 4"/>
        <cdr:cNvSpPr txBox="1"/>
      </cdr:nvSpPr>
      <cdr:spPr>
        <a:xfrm xmlns:a="http://schemas.openxmlformats.org/drawingml/2006/main">
          <a:off x="17709" y="6028863"/>
          <a:ext cx="4279365" cy="270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eaLnBrk="1" fontAlgn="auto" latinLnBrk="0" hangingPunct="1"/>
          <a:r>
            <a:rPr lang="en-US" sz="1100" dirty="0">
              <a:latin typeface="+mn-lt"/>
              <a:ea typeface="+mn-ea"/>
              <a:cs typeface="+mn-cs"/>
            </a:rPr>
            <a:t>Data</a:t>
          </a:r>
          <a:r>
            <a:rPr lang="en-US" sz="1100" baseline="0" dirty="0">
              <a:latin typeface="+mn-lt"/>
              <a:ea typeface="+mn-ea"/>
              <a:cs typeface="+mn-cs"/>
            </a:rPr>
            <a:t> from </a:t>
          </a:r>
          <a:r>
            <a:rPr lang="en-US" sz="1100" dirty="0">
              <a:latin typeface="+mn-lt"/>
              <a:ea typeface="+mn-ea"/>
              <a:cs typeface="+mn-cs"/>
            </a:rPr>
            <a:t>Canadian</a:t>
          </a:r>
          <a:r>
            <a:rPr lang="en-US" sz="1100" baseline="0" dirty="0">
              <a:latin typeface="+mn-lt"/>
              <a:ea typeface="+mn-ea"/>
              <a:cs typeface="+mn-cs"/>
            </a:rPr>
            <a:t> Institute for Health Information NHEX 2012</a:t>
          </a:r>
          <a:endParaRPr lang="en-US" sz="1400" dirty="0"/>
        </a:p>
      </cdr:txBody>
    </cdr:sp>
  </cdr:relSizeAnchor>
  <cdr:relSizeAnchor xmlns:cdr="http://schemas.openxmlformats.org/drawingml/2006/chartDrawing">
    <cdr:from>
      <cdr:x>0.17713</cdr:x>
      <cdr:y>0.02751</cdr:y>
    </cdr:from>
    <cdr:to>
      <cdr:x>0.95369</cdr:x>
      <cdr:y>0.19244</cdr:y>
    </cdr:to>
    <cdr:sp macro="" textlink="">
      <cdr:nvSpPr>
        <cdr:cNvPr id="6" name="TextBox 5"/>
        <cdr:cNvSpPr txBox="1"/>
      </cdr:nvSpPr>
      <cdr:spPr>
        <a:xfrm xmlns:a="http://schemas.openxmlformats.org/drawingml/2006/main">
          <a:off x="1619672" y="188640"/>
          <a:ext cx="7100869" cy="11311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eaLnBrk="1" fontAlgn="auto" latinLnBrk="0" hangingPunct="1"/>
          <a:r>
            <a:rPr lang="en-CA" sz="3200" b="1" dirty="0">
              <a:latin typeface="+mn-lt"/>
              <a:ea typeface="+mn-ea"/>
              <a:cs typeface="+mn-cs"/>
            </a:rPr>
            <a:t>Provincial Government</a:t>
          </a:r>
          <a:r>
            <a:rPr lang="en-CA" sz="3200" b="1" baseline="0" dirty="0">
              <a:latin typeface="+mn-lt"/>
              <a:ea typeface="+mn-ea"/>
              <a:cs typeface="+mn-cs"/>
            </a:rPr>
            <a:t> HC Exp</a:t>
          </a:r>
        </a:p>
        <a:p xmlns:a="http://schemas.openxmlformats.org/drawingml/2006/main">
          <a:pPr eaLnBrk="1" fontAlgn="auto" latinLnBrk="0" hangingPunct="1"/>
          <a:r>
            <a:rPr lang="en-CA" sz="3200" b="1" baseline="0" dirty="0">
              <a:latin typeface="+mn-lt"/>
              <a:ea typeface="+mn-ea"/>
              <a:cs typeface="+mn-cs"/>
            </a:rPr>
            <a:t>as share of Program Spending</a:t>
          </a:r>
          <a:endParaRPr lang="en-US" sz="3200" dirty="0">
            <a:latin typeface="+mn-lt"/>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0.16138</cdr:x>
      <cdr:y>0.05901</cdr:y>
    </cdr:from>
    <cdr:to>
      <cdr:x>0.8955</cdr:x>
      <cdr:y>0.16868</cdr:y>
    </cdr:to>
    <cdr:sp macro="" textlink="">
      <cdr:nvSpPr>
        <cdr:cNvPr id="2" name="TextBox 1"/>
        <cdr:cNvSpPr txBox="1"/>
      </cdr:nvSpPr>
      <cdr:spPr>
        <a:xfrm xmlns:a="http://schemas.openxmlformats.org/drawingml/2006/main">
          <a:off x="1475656" y="404663"/>
          <a:ext cx="6712796" cy="752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smtClean="0">
              <a:latin typeface="+mn-lt"/>
              <a:ea typeface="+mn-ea"/>
              <a:cs typeface="+mn-cs"/>
            </a:rPr>
            <a:t>Provincial</a:t>
          </a:r>
          <a:r>
            <a:rPr lang="en-CA" sz="2800" b="1" baseline="0" dirty="0" smtClean="0">
              <a:latin typeface="+mn-lt"/>
              <a:ea typeface="+mn-ea"/>
              <a:cs typeface="+mn-cs"/>
            </a:rPr>
            <a:t> Government </a:t>
          </a:r>
          <a:r>
            <a:rPr lang="en-CA" sz="2800" b="1" baseline="0" dirty="0">
              <a:latin typeface="+mn-lt"/>
              <a:ea typeface="+mn-ea"/>
              <a:cs typeface="+mn-cs"/>
            </a:rPr>
            <a:t>Program Exp as % of GDP</a:t>
          </a:r>
          <a:endParaRPr lang="en-CA" sz="2800" b="1" dirty="0">
            <a:latin typeface="+mn-lt"/>
            <a:ea typeface="+mn-ea"/>
            <a:cs typeface="+mn-cs"/>
          </a:endParaRPr>
        </a:p>
      </cdr:txBody>
    </cdr:sp>
  </cdr:relSizeAnchor>
  <cdr:relSizeAnchor xmlns:cdr="http://schemas.openxmlformats.org/drawingml/2006/chartDrawing">
    <cdr:from>
      <cdr:x>0.00798</cdr:x>
      <cdr:y>0.374</cdr:y>
    </cdr:from>
    <cdr:to>
      <cdr:x>0.09352</cdr:x>
      <cdr:y>0.5315</cdr:y>
    </cdr:to>
    <cdr:sp macro="" textlink="">
      <cdr:nvSpPr>
        <cdr:cNvPr id="4" name="TextBox 3"/>
        <cdr:cNvSpPr txBox="1"/>
      </cdr:nvSpPr>
      <cdr:spPr>
        <a:xfrm xmlns:a="http://schemas.openxmlformats.org/drawingml/2006/main">
          <a:off x="72969" y="2564905"/>
          <a:ext cx="782178" cy="1080120"/>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p>
        <a:p xmlns:a="http://schemas.openxmlformats.org/drawingml/2006/main">
          <a:r>
            <a:rPr lang="en-US" sz="2400" b="1" dirty="0"/>
            <a:t>GDP</a:t>
          </a:r>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1.15198E-7</cdr:x>
      <cdr:y>0.95361</cdr:y>
    </cdr:from>
    <cdr:to>
      <cdr:x>0.43766</cdr:x>
      <cdr:y>1</cdr:y>
    </cdr:to>
    <cdr:sp macro="" textlink="">
      <cdr:nvSpPr>
        <cdr:cNvPr id="6" name="TextBox 1"/>
        <cdr:cNvSpPr txBox="1"/>
      </cdr:nvSpPr>
      <cdr:spPr>
        <a:xfrm xmlns:a="http://schemas.openxmlformats.org/drawingml/2006/main">
          <a:off x="1" y="6007243"/>
          <a:ext cx="3799176" cy="2922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0.18703</cdr:x>
      <cdr:y>0.03608</cdr:y>
    </cdr:from>
    <cdr:to>
      <cdr:x>0.8955</cdr:x>
      <cdr:y>0.14572</cdr:y>
    </cdr:to>
    <cdr:sp macro="" textlink="">
      <cdr:nvSpPr>
        <cdr:cNvPr id="2" name="TextBox 1"/>
        <cdr:cNvSpPr txBox="1"/>
      </cdr:nvSpPr>
      <cdr:spPr>
        <a:xfrm xmlns:a="http://schemas.openxmlformats.org/drawingml/2006/main">
          <a:off x="1623580" y="227301"/>
          <a:ext cx="6150022" cy="690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a:latin typeface="+mn-lt"/>
              <a:ea typeface="+mn-ea"/>
              <a:cs typeface="+mn-cs"/>
            </a:rPr>
            <a:t>Canadian</a:t>
          </a:r>
          <a:r>
            <a:rPr lang="en-CA" sz="2800" b="1" baseline="0" dirty="0">
              <a:latin typeface="+mn-lt"/>
              <a:ea typeface="+mn-ea"/>
              <a:cs typeface="+mn-cs"/>
            </a:rPr>
            <a:t> government Program Spending </a:t>
          </a:r>
          <a:endParaRPr lang="en-CA" sz="2800" b="1" dirty="0">
            <a:latin typeface="+mn-lt"/>
            <a:ea typeface="+mn-ea"/>
            <a:cs typeface="+mn-cs"/>
          </a:endParaRPr>
        </a:p>
      </cdr:txBody>
    </cdr:sp>
  </cdr:relSizeAnchor>
  <cdr:relSizeAnchor xmlns:cdr="http://schemas.openxmlformats.org/drawingml/2006/chartDrawing">
    <cdr:from>
      <cdr:x>0.00673</cdr:x>
      <cdr:y>0.37169</cdr:y>
    </cdr:from>
    <cdr:to>
      <cdr:x>0.11213</cdr:x>
      <cdr:y>0.51682</cdr:y>
    </cdr:to>
    <cdr:sp macro="" textlink="">
      <cdr:nvSpPr>
        <cdr:cNvPr id="4" name="TextBox 3"/>
        <cdr:cNvSpPr txBox="1"/>
      </cdr:nvSpPr>
      <cdr:spPr>
        <a:xfrm xmlns:a="http://schemas.openxmlformats.org/drawingml/2006/main">
          <a:off x="58414" y="2341468"/>
          <a:ext cx="914950" cy="914245"/>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p>
        <a:p xmlns:a="http://schemas.openxmlformats.org/drawingml/2006/main">
          <a:r>
            <a:rPr lang="en-US" sz="2400" b="1" dirty="0"/>
            <a:t>GDP</a:t>
          </a:r>
        </a:p>
      </cdr:txBody>
    </cdr:sp>
  </cdr:relSizeAnchor>
  <cdr:relSizeAnchor xmlns:cdr="http://schemas.openxmlformats.org/drawingml/2006/chartDrawing">
    <cdr:from>
      <cdr:x>0</cdr:x>
      <cdr:y>0.95533</cdr:y>
    </cdr:from>
    <cdr:to>
      <cdr:x>0.49875</cdr:x>
      <cdr:y>1</cdr:y>
    </cdr:to>
    <cdr:sp macro="" textlink="">
      <cdr:nvSpPr>
        <cdr:cNvPr id="6" name="TextBox 1"/>
        <cdr:cNvSpPr txBox="1"/>
      </cdr:nvSpPr>
      <cdr:spPr>
        <a:xfrm xmlns:a="http://schemas.openxmlformats.org/drawingml/2006/main">
          <a:off x="0" y="6018067"/>
          <a:ext cx="4329545" cy="2814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dirty="0"/>
            <a:t>Data</a:t>
          </a:r>
          <a:r>
            <a:rPr lang="en-US" sz="1100" baseline="0" dirty="0"/>
            <a:t> from: </a:t>
          </a:r>
          <a:r>
            <a:rPr lang="en-US" sz="1100" dirty="0">
              <a:latin typeface="Calibri"/>
            </a:rPr>
            <a:t>http://</a:t>
          </a:r>
          <a:r>
            <a:rPr lang="en-US" sz="1100" dirty="0" smtClean="0">
              <a:latin typeface="Calibri"/>
            </a:rPr>
            <a:t>www.fin.gc.ca/frt-trf/2012/frt-trf-12-eng.asp </a:t>
          </a:r>
          <a:endParaRPr lang="en-US" sz="1100" dirty="0"/>
        </a:p>
        <a:p xmlns:a="http://schemas.openxmlformats.org/drawingml/2006/main">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0.175</cdr:x>
      <cdr:y>0.03333</cdr:y>
    </cdr:from>
    <cdr:to>
      <cdr:x>0.8955</cdr:x>
      <cdr:y>0.14572</cdr:y>
    </cdr:to>
    <cdr:sp macro="" textlink="">
      <cdr:nvSpPr>
        <cdr:cNvPr id="2" name="TextBox 1"/>
        <cdr:cNvSpPr txBox="1"/>
      </cdr:nvSpPr>
      <cdr:spPr>
        <a:xfrm xmlns:a="http://schemas.openxmlformats.org/drawingml/2006/main">
          <a:off x="1600200" y="228600"/>
          <a:ext cx="6588252" cy="770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CA" sz="2800" b="1" dirty="0">
              <a:latin typeface="+mn-lt"/>
              <a:ea typeface="+mn-ea"/>
              <a:cs typeface="+mn-cs"/>
            </a:rPr>
            <a:t>Prov</a:t>
          </a:r>
          <a:r>
            <a:rPr lang="en-CA" sz="2800" b="1" baseline="0" dirty="0">
              <a:latin typeface="+mn-lt"/>
              <a:ea typeface="+mn-ea"/>
              <a:cs typeface="+mn-cs"/>
            </a:rPr>
            <a:t> Gov Program Exp as % of GDP</a:t>
          </a:r>
          <a:endParaRPr lang="en-CA" sz="2800" b="1" dirty="0">
            <a:latin typeface="+mn-lt"/>
            <a:ea typeface="+mn-ea"/>
            <a:cs typeface="+mn-cs"/>
          </a:endParaRPr>
        </a:p>
      </cdr:txBody>
    </cdr:sp>
  </cdr:relSizeAnchor>
  <cdr:relSizeAnchor xmlns:cdr="http://schemas.openxmlformats.org/drawingml/2006/chartDrawing">
    <cdr:from>
      <cdr:x>0.00798</cdr:x>
      <cdr:y>0.39519</cdr:y>
    </cdr:from>
    <cdr:to>
      <cdr:x>0.09352</cdr:x>
      <cdr:y>0.55326</cdr:y>
    </cdr:to>
    <cdr:sp macro="" textlink="">
      <cdr:nvSpPr>
        <cdr:cNvPr id="4" name="TextBox 3"/>
        <cdr:cNvSpPr txBox="1"/>
      </cdr:nvSpPr>
      <cdr:spPr>
        <a:xfrm xmlns:a="http://schemas.openxmlformats.org/drawingml/2006/main">
          <a:off x="69239" y="2489488"/>
          <a:ext cx="742551" cy="995795"/>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p>
        <a:p xmlns:a="http://schemas.openxmlformats.org/drawingml/2006/main">
          <a:r>
            <a:rPr lang="en-US" sz="2400" b="1" dirty="0"/>
            <a:t>GDP</a:t>
          </a:r>
        </a:p>
      </cdr:txBody>
    </cdr:sp>
  </cdr:relSizeAnchor>
  <cdr:relSizeAnchor xmlns:cdr="http://schemas.openxmlformats.org/drawingml/2006/chartDrawing">
    <cdr:from>
      <cdr:x>0.14418</cdr:x>
      <cdr:y>0.89253</cdr:y>
    </cdr:from>
    <cdr:to>
      <cdr:x>1</cdr:x>
      <cdr:y>1</cdr:y>
    </cdr:to>
    <cdr:sp macro="" textlink="">
      <cdr:nvSpPr>
        <cdr:cNvPr id="5" name="TextBox 4"/>
        <cdr:cNvSpPr txBox="1"/>
      </cdr:nvSpPr>
      <cdr:spPr>
        <a:xfrm xmlns:a="http://schemas.openxmlformats.org/drawingml/2006/main">
          <a:off x="1250874" y="5623193"/>
          <a:ext cx="7424909" cy="6770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1.15198E-7</cdr:x>
      <cdr:y>0.95361</cdr:y>
    </cdr:from>
    <cdr:to>
      <cdr:x>0.43766</cdr:x>
      <cdr:y>1</cdr:y>
    </cdr:to>
    <cdr:sp macro="" textlink="">
      <cdr:nvSpPr>
        <cdr:cNvPr id="6" name="TextBox 1"/>
        <cdr:cNvSpPr txBox="1"/>
      </cdr:nvSpPr>
      <cdr:spPr>
        <a:xfrm xmlns:a="http://schemas.openxmlformats.org/drawingml/2006/main">
          <a:off x="1" y="6007243"/>
          <a:ext cx="3799176" cy="29224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ea typeface="+mn-ea"/>
              <a:cs typeface="+mn-cs"/>
            </a:rPr>
            <a:t>Data</a:t>
          </a:r>
          <a:r>
            <a:rPr lang="en-US" sz="1100" baseline="0" dirty="0">
              <a:latin typeface="Calibri"/>
              <a:ea typeface="+mn-ea"/>
              <a:cs typeface="+mn-cs"/>
            </a:rPr>
            <a:t> from </a:t>
          </a:r>
          <a:r>
            <a:rPr lang="en-US" sz="1100" dirty="0">
              <a:latin typeface="Calibri"/>
              <a:ea typeface="+mn-ea"/>
              <a:cs typeface="+mn-cs"/>
            </a:rPr>
            <a:t>Canadian</a:t>
          </a:r>
          <a:r>
            <a:rPr lang="en-US" sz="1100" baseline="0" dirty="0">
              <a:latin typeface="Calibri"/>
              <a:ea typeface="+mn-ea"/>
              <a:cs typeface="+mn-cs"/>
            </a:rPr>
            <a:t> Institute for Health Information NHEX 2012</a:t>
          </a:r>
          <a:endParaRPr lang="en-US" sz="1100" dirty="0">
            <a:latin typeface="Calibri"/>
            <a:ea typeface="+mn-ea"/>
            <a:cs typeface="+mn-cs"/>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0.20075</cdr:x>
      <cdr:y>0.0378</cdr:y>
    </cdr:from>
    <cdr:to>
      <cdr:x>0.899</cdr:x>
      <cdr:y>0.13574</cdr:y>
    </cdr:to>
    <cdr:sp macro="" textlink="">
      <cdr:nvSpPr>
        <cdr:cNvPr id="2" name="TextBox 1"/>
        <cdr:cNvSpPr txBox="1"/>
      </cdr:nvSpPr>
      <cdr:spPr>
        <a:xfrm xmlns:a="http://schemas.openxmlformats.org/drawingml/2006/main">
          <a:off x="1835696" y="259232"/>
          <a:ext cx="6384760" cy="6716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Ontario and Canadian GDP </a:t>
          </a:r>
        </a:p>
      </cdr:txBody>
    </cdr:sp>
  </cdr:relSizeAnchor>
  <cdr:relSizeAnchor xmlns:cdr="http://schemas.openxmlformats.org/drawingml/2006/chartDrawing">
    <cdr:from>
      <cdr:x>0</cdr:x>
      <cdr:y>0.479</cdr:y>
    </cdr:from>
    <cdr:to>
      <cdr:x>0.10533</cdr:x>
      <cdr:y>0.62415</cdr:y>
    </cdr:to>
    <cdr:sp macro="" textlink="">
      <cdr:nvSpPr>
        <cdr:cNvPr id="3" name="TextBox 2"/>
        <cdr:cNvSpPr txBox="1"/>
      </cdr:nvSpPr>
      <cdr:spPr>
        <a:xfrm xmlns:a="http://schemas.openxmlformats.org/drawingml/2006/main">
          <a:off x="0" y="3284984"/>
          <a:ext cx="963138" cy="9954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GDP</a:t>
          </a:r>
        </a:p>
        <a:p xmlns:a="http://schemas.openxmlformats.org/drawingml/2006/main">
          <a:r>
            <a:rPr lang="en-US" sz="2400" b="1" dirty="0"/>
            <a:t>$Bil</a:t>
          </a:r>
        </a:p>
      </cdr:txBody>
    </cdr:sp>
  </cdr:relSizeAnchor>
  <cdr:relSizeAnchor xmlns:cdr="http://schemas.openxmlformats.org/drawingml/2006/chartDrawing">
    <cdr:from>
      <cdr:x>0</cdr:x>
      <cdr:y>0.96048</cdr:y>
    </cdr:from>
    <cdr:to>
      <cdr:x>0.47132</cdr:x>
      <cdr:y>1</cdr:y>
    </cdr:to>
    <cdr:sp macro="" textlink="">
      <cdr:nvSpPr>
        <cdr:cNvPr id="4" name="TextBox 1"/>
        <cdr:cNvSpPr txBox="1"/>
      </cdr:nvSpPr>
      <cdr:spPr>
        <a:xfrm xmlns:a="http://schemas.openxmlformats.org/drawingml/2006/main">
          <a:off x="0" y="6050539"/>
          <a:ext cx="4091421" cy="2489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eaLnBrk="1" fontAlgn="auto" latinLnBrk="0" hangingPunct="1"/>
          <a:r>
            <a:rPr lang="en-US" sz="1100" dirty="0">
              <a:latin typeface="Calibri"/>
            </a:rPr>
            <a:t>Data</a:t>
          </a:r>
          <a:r>
            <a:rPr lang="en-US" sz="1100" baseline="0" dirty="0">
              <a:latin typeface="Calibri"/>
            </a:rPr>
            <a:t> from </a:t>
          </a:r>
          <a:r>
            <a:rPr lang="en-US" sz="1100" dirty="0">
              <a:latin typeface="Calibri"/>
            </a:rPr>
            <a:t>Canadian</a:t>
          </a:r>
          <a:r>
            <a:rPr lang="en-US" sz="1100" baseline="0" dirty="0">
              <a:latin typeface="Calibri"/>
            </a:rPr>
            <a:t> Institute for Health Information NHEX 2012</a:t>
          </a:r>
          <a:endParaRPr lang="en-US" sz="1100" dirty="0">
            <a:latin typeface="Calibri"/>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0.1627</cdr:x>
      <cdr:y>0.00398</cdr:y>
    </cdr:from>
    <cdr:to>
      <cdr:x>0.8955</cdr:x>
      <cdr:y>0.14572</cdr:y>
    </cdr:to>
    <cdr:sp macro="" textlink="">
      <cdr:nvSpPr>
        <cdr:cNvPr id="2" name="TextBox 1"/>
        <cdr:cNvSpPr txBox="1"/>
      </cdr:nvSpPr>
      <cdr:spPr>
        <a:xfrm xmlns:a="http://schemas.openxmlformats.org/drawingml/2006/main">
          <a:off x="1409019" y="25066"/>
          <a:ext cx="6346217" cy="891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CA" sz="2800" b="1" dirty="0">
            <a:latin typeface="+mn-lt"/>
            <a:ea typeface="+mn-ea"/>
            <a:cs typeface="+mn-cs"/>
          </a:endParaRPr>
        </a:p>
      </cdr:txBody>
    </cdr:sp>
  </cdr:relSizeAnchor>
  <cdr:relSizeAnchor xmlns:cdr="http://schemas.openxmlformats.org/drawingml/2006/chartDrawing">
    <cdr:from>
      <cdr:x>0.00013</cdr:x>
      <cdr:y>0.3763</cdr:y>
    </cdr:from>
    <cdr:to>
      <cdr:x>0.05998</cdr:x>
      <cdr:y>0.52143</cdr:y>
    </cdr:to>
    <cdr:sp macro="" textlink="">
      <cdr:nvSpPr>
        <cdr:cNvPr id="4" name="TextBox 3"/>
        <cdr:cNvSpPr txBox="1"/>
      </cdr:nvSpPr>
      <cdr:spPr>
        <a:xfrm xmlns:a="http://schemas.openxmlformats.org/drawingml/2006/main">
          <a:off x="1094" y="2366425"/>
          <a:ext cx="522134" cy="912674"/>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vertOverflow="clip" wrap="none" rtlCol="0"/>
        <a:lstStyle xmlns:a="http://schemas.openxmlformats.org/drawingml/2006/main"/>
        <a:p xmlns:a="http://schemas.openxmlformats.org/drawingml/2006/main">
          <a:r>
            <a:rPr lang="en-US" sz="2400" b="1" dirty="0"/>
            <a:t>% </a:t>
          </a:r>
        </a:p>
        <a:p xmlns:a="http://schemas.openxmlformats.org/drawingml/2006/main">
          <a:r>
            <a:rPr lang="en-US" sz="2400" b="1" dirty="0"/>
            <a:t>GDP</a:t>
          </a:r>
        </a:p>
      </cdr:txBody>
    </cdr:sp>
  </cdr:relSizeAnchor>
  <cdr:relSizeAnchor xmlns:cdr="http://schemas.openxmlformats.org/drawingml/2006/chartDrawing">
    <cdr:from>
      <cdr:x>0</cdr:x>
      <cdr:y>0.95525</cdr:y>
    </cdr:from>
    <cdr:to>
      <cdr:x>0.50496</cdr:x>
      <cdr:y>1</cdr:y>
    </cdr:to>
    <cdr:sp macro="" textlink="">
      <cdr:nvSpPr>
        <cdr:cNvPr id="5" name="TextBox 4"/>
        <cdr:cNvSpPr txBox="1"/>
      </cdr:nvSpPr>
      <cdr:spPr>
        <a:xfrm xmlns:a="http://schemas.openxmlformats.org/drawingml/2006/main">
          <a:off x="0" y="6007245"/>
          <a:ext cx="4405313" cy="281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Data</a:t>
          </a:r>
          <a:r>
            <a:rPr lang="en-US" sz="1200" baseline="0" dirty="0"/>
            <a:t> from: </a:t>
          </a:r>
          <a:r>
            <a:rPr lang="en-US" sz="1100" dirty="0">
              <a:latin typeface="+mn-lt"/>
              <a:ea typeface="+mn-ea"/>
              <a:cs typeface="+mn-cs"/>
            </a:rPr>
            <a:t>Data</a:t>
          </a:r>
          <a:r>
            <a:rPr lang="en-US" sz="1100" baseline="0" dirty="0">
              <a:latin typeface="+mn-lt"/>
              <a:ea typeface="+mn-ea"/>
              <a:cs typeface="+mn-cs"/>
            </a:rPr>
            <a:t> from: </a:t>
          </a:r>
          <a:r>
            <a:rPr lang="en-US" sz="1100" dirty="0">
              <a:latin typeface="+mn-lt"/>
              <a:ea typeface="+mn-ea"/>
              <a:cs typeface="+mn-cs"/>
            </a:rPr>
            <a:t>http://www.fin.gc.ca/frt-trf/2012/frt-trf-12-eng.asp </a:t>
          </a:r>
        </a:p>
      </cdr:txBody>
    </cdr:sp>
  </cdr:relSizeAnchor>
  <cdr:relSizeAnchor xmlns:cdr="http://schemas.openxmlformats.org/drawingml/2006/chartDrawing">
    <cdr:from>
      <cdr:x>0.16625</cdr:x>
      <cdr:y>0.03098</cdr:y>
    </cdr:from>
    <cdr:to>
      <cdr:x>0.95369</cdr:x>
      <cdr:y>0.14114</cdr:y>
    </cdr:to>
    <cdr:sp macro="" textlink="">
      <cdr:nvSpPr>
        <cdr:cNvPr id="6" name="TextBox 5"/>
        <cdr:cNvSpPr txBox="1"/>
      </cdr:nvSpPr>
      <cdr:spPr>
        <a:xfrm xmlns:a="http://schemas.openxmlformats.org/drawingml/2006/main">
          <a:off x="1450398" y="194829"/>
          <a:ext cx="6869625" cy="6927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eaLnBrk="1" fontAlgn="auto" latinLnBrk="0" hangingPunct="1"/>
          <a:r>
            <a:rPr lang="en-CA" sz="3200" b="1" dirty="0">
              <a:latin typeface="+mn-lt"/>
              <a:ea typeface="+mn-ea"/>
              <a:cs typeface="+mn-cs"/>
            </a:rPr>
            <a:t>Revenues</a:t>
          </a:r>
          <a:r>
            <a:rPr lang="en-CA" sz="3200" b="1" baseline="0" dirty="0">
              <a:latin typeface="+mn-lt"/>
              <a:ea typeface="+mn-ea"/>
              <a:cs typeface="+mn-cs"/>
            </a:rPr>
            <a:t> as % of GDP</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05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59395" name="Rectangle 3"/>
          <p:cNvSpPr>
            <a:spLocks noGrp="1" noChangeArrowheads="1"/>
          </p:cNvSpPr>
          <p:nvPr>
            <p:ph type="dt" sz="quarter" idx="1"/>
          </p:nvPr>
        </p:nvSpPr>
        <p:spPr bwMode="auto">
          <a:xfrm>
            <a:off x="3929063" y="0"/>
            <a:ext cx="30051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30051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59397" name="Rectangle 5"/>
          <p:cNvSpPr>
            <a:spLocks noGrp="1" noChangeArrowheads="1"/>
          </p:cNvSpPr>
          <p:nvPr>
            <p:ph type="sldNum" sz="quarter" idx="3"/>
          </p:nvPr>
        </p:nvSpPr>
        <p:spPr bwMode="auto">
          <a:xfrm>
            <a:off x="3929063" y="8686800"/>
            <a:ext cx="30051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51E1B46-D134-48C9-9572-2454272B044E}" type="slidenum">
              <a:rPr lang="en-US"/>
              <a:pPr>
                <a:defRPr/>
              </a:pPr>
              <a:t>‹#›</a:t>
            </a:fld>
            <a:endParaRPr lang="en-US" dirty="0"/>
          </a:p>
        </p:txBody>
      </p:sp>
    </p:spTree>
    <p:extLst>
      <p:ext uri="{BB962C8B-B14F-4D97-AF65-F5344CB8AC3E}">
        <p14:creationId xmlns:p14="http://schemas.microsoft.com/office/powerpoint/2010/main" xmlns="" val="2657943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05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103427" name="Rectangle 3"/>
          <p:cNvSpPr>
            <a:spLocks noGrp="1" noChangeArrowheads="1"/>
          </p:cNvSpPr>
          <p:nvPr>
            <p:ph type="dt" idx="1"/>
          </p:nvPr>
        </p:nvSpPr>
        <p:spPr bwMode="auto">
          <a:xfrm>
            <a:off x="3927475" y="0"/>
            <a:ext cx="3005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63492" name="Rectangle 4"/>
          <p:cNvSpPr>
            <a:spLocks noGrp="1" noRot="1" noChangeAspect="1" noChangeArrowheads="1" noTextEdit="1"/>
          </p:cNvSpPr>
          <p:nvPr>
            <p:ph type="sldImg" idx="2"/>
          </p:nvPr>
        </p:nvSpPr>
        <p:spPr bwMode="auto">
          <a:xfrm>
            <a:off x="1181100" y="685800"/>
            <a:ext cx="4572000" cy="34290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93738" y="4343400"/>
            <a:ext cx="55467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30051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103431" name="Rectangle 7"/>
          <p:cNvSpPr>
            <a:spLocks noGrp="1" noChangeArrowheads="1"/>
          </p:cNvSpPr>
          <p:nvPr>
            <p:ph type="sldNum" sz="quarter" idx="5"/>
          </p:nvPr>
        </p:nvSpPr>
        <p:spPr bwMode="auto">
          <a:xfrm>
            <a:off x="3927475" y="8685213"/>
            <a:ext cx="30051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0F1420E-2452-486C-BBFD-F137FBF6AFE2}" type="slidenum">
              <a:rPr lang="en-US"/>
              <a:pPr>
                <a:defRPr/>
              </a:pPr>
              <a:t>‹#›</a:t>
            </a:fld>
            <a:endParaRPr lang="en-US" dirty="0"/>
          </a:p>
        </p:txBody>
      </p:sp>
    </p:spTree>
    <p:extLst>
      <p:ext uri="{BB962C8B-B14F-4D97-AF65-F5344CB8AC3E}">
        <p14:creationId xmlns:p14="http://schemas.microsoft.com/office/powerpoint/2010/main" xmlns="" val="1920309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0BC1B35F-1FBB-42C3-AEA3-57B75E2ECA2B}" type="slidenum">
              <a:rPr lang="en-US" smtClean="0"/>
              <a:pPr>
                <a:defRPr/>
              </a:pPr>
              <a:t>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9E8EF3F1-8087-4487-9972-A37BDCCBD383}" type="slidenum">
              <a:rPr lang="en-US" smtClean="0"/>
              <a:pPr>
                <a:defRPr/>
              </a:pPr>
              <a:t>43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38ED7929-D6AF-4D9C-A06D-AF3069770F11}" type="slidenum">
              <a:rPr lang="en-US" smtClean="0"/>
              <a:pPr>
                <a:defRPr/>
              </a:pPr>
              <a:t>46</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8F7F9419-E0DE-430B-BBB3-95AC010AD538}" type="slidenum">
              <a:rPr lang="en-US" smtClean="0"/>
              <a:pPr>
                <a:defRPr/>
              </a:pPr>
              <a:t>48</a:t>
            </a:fld>
            <a:endParaRPr 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2012 671/1809</a:t>
            </a:r>
            <a:r>
              <a:rPr lang="en-US" baseline="0" dirty="0" smtClean="0"/>
              <a:t> = 37.0%</a:t>
            </a:r>
          </a:p>
          <a:p>
            <a:r>
              <a:rPr lang="en-US" baseline="0" dirty="0" smtClean="0"/>
              <a:t>1990 283/681 = 41.6%</a:t>
            </a:r>
            <a:endParaRPr lang="en-US" dirty="0"/>
          </a:p>
        </p:txBody>
      </p:sp>
      <p:sp>
        <p:nvSpPr>
          <p:cNvPr id="4" name="Slide Number Placeholder 3"/>
          <p:cNvSpPr>
            <a:spLocks noGrp="1"/>
          </p:cNvSpPr>
          <p:nvPr>
            <p:ph type="sldNum" sz="quarter" idx="10"/>
          </p:nvPr>
        </p:nvSpPr>
        <p:spPr/>
        <p:txBody>
          <a:bodyPr/>
          <a:lstStyle/>
          <a:p>
            <a:pPr>
              <a:defRPr/>
            </a:pPr>
            <a:fld id="{C0F1420E-2452-486C-BBFD-F137FBF6AFE2}" type="slidenum">
              <a:rPr lang="en-US" smtClean="0"/>
              <a:pPr>
                <a:defRPr/>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38.4 2012 vs 44.9 1998</a:t>
            </a:r>
            <a:endParaRPr lang="en-US" dirty="0"/>
          </a:p>
        </p:txBody>
      </p:sp>
      <p:sp>
        <p:nvSpPr>
          <p:cNvPr id="4" name="Slide Number Placeholder 3"/>
          <p:cNvSpPr>
            <a:spLocks noGrp="1"/>
          </p:cNvSpPr>
          <p:nvPr>
            <p:ph type="sldNum" sz="quarter" idx="10"/>
          </p:nvPr>
        </p:nvSpPr>
        <p:spPr/>
        <p:txBody>
          <a:bodyPr/>
          <a:lstStyle/>
          <a:p>
            <a:pPr>
              <a:defRPr/>
            </a:pPr>
            <a:fld id="{C0F1420E-2452-486C-BBFD-F137FBF6AFE2}" type="slidenum">
              <a:rPr lang="en-US" smtClean="0"/>
              <a:pPr>
                <a:defRPr/>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44B2DD4F-9019-42BD-A37A-03E195CA8A9D}" type="slidenum">
              <a:rPr lang="en-US" smtClean="0"/>
              <a:pPr>
                <a:defRPr/>
              </a:pPr>
              <a:t>31</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EAB166FC-AC17-4028-BB4E-CF76FFE9E0DA}" type="slidenum">
              <a:rPr lang="en-US" smtClean="0"/>
              <a:pPr>
                <a:defRPr/>
              </a:pPr>
              <a:t>32</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45927027-8FEB-4D26-B403-185B9B7CDC28}" type="slidenum">
              <a:rPr lang="en-US" smtClean="0"/>
              <a:pPr>
                <a:defRPr/>
              </a:pPr>
              <a:t>33</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F8A4F8A3-3782-4384-91B1-CE2A03F6AC26}" type="slidenum">
              <a:rPr lang="en-US" smtClean="0"/>
              <a:pPr>
                <a:defRPr/>
              </a:pPr>
              <a:t>37</a:t>
            </a:fld>
            <a:endParaRPr lang="en-US" dirty="0" smtClean="0"/>
          </a:p>
        </p:txBody>
      </p:sp>
      <p:sp>
        <p:nvSpPr>
          <p:cNvPr id="71683" name="Rectangle 2"/>
          <p:cNvSpPr>
            <a:spLocks noGrp="1" noRot="1" noChangeAspect="1" noChangeArrowheads="1" noTextEdit="1"/>
          </p:cNvSpPr>
          <p:nvPr>
            <p:ph type="sldImg"/>
          </p:nvPr>
        </p:nvSpPr>
        <p:spPr>
          <a:xfrm>
            <a:off x="1185863" y="685800"/>
            <a:ext cx="4572000" cy="3429000"/>
          </a:xfrm>
          <a:ln/>
        </p:spPr>
      </p:sp>
      <p:sp>
        <p:nvSpPr>
          <p:cNvPr id="71684" name="Rectangle 3"/>
          <p:cNvSpPr>
            <a:spLocks noGrp="1" noChangeArrowheads="1"/>
          </p:cNvSpPr>
          <p:nvPr>
            <p:ph type="body" idx="1"/>
          </p:nvPr>
        </p:nvSpPr>
        <p:spPr>
          <a:noFill/>
          <a:ln/>
        </p:spPr>
        <p:txBody>
          <a:bodyPr/>
          <a:lstStyle/>
          <a:p>
            <a:endParaRPr lang="en-CA" sz="14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211632EA-8427-4CB2-9FF7-C30C1D1C9EF7}" type="slidenum">
              <a:rPr lang="en-US" smtClean="0"/>
              <a:pPr>
                <a:defRPr/>
              </a:pPr>
              <a:t>38</a:t>
            </a:fld>
            <a:endParaRPr lang="en-US" dirty="0" smtClean="0"/>
          </a:p>
        </p:txBody>
      </p:sp>
      <p:sp>
        <p:nvSpPr>
          <p:cNvPr id="72707" name="Rectangle 7"/>
          <p:cNvSpPr txBox="1">
            <a:spLocks noGrp="1" noChangeArrowheads="1"/>
          </p:cNvSpPr>
          <p:nvPr/>
        </p:nvSpPr>
        <p:spPr bwMode="auto">
          <a:xfrm>
            <a:off x="3927475" y="8685213"/>
            <a:ext cx="3005138" cy="457200"/>
          </a:xfrm>
          <a:prstGeom prst="rect">
            <a:avLst/>
          </a:prstGeom>
          <a:noFill/>
          <a:ln w="9525">
            <a:noFill/>
            <a:miter lim="800000"/>
            <a:headEnd/>
            <a:tailEnd/>
          </a:ln>
        </p:spPr>
        <p:txBody>
          <a:bodyPr anchor="b"/>
          <a:lstStyle/>
          <a:p>
            <a:pPr algn="r" eaLnBrk="0" hangingPunct="0"/>
            <a:fld id="{937E36FA-B58C-4B0D-8FD5-9E619581DEAC}" type="slidenum">
              <a:rPr lang="en-US" sz="1200"/>
              <a:pPr algn="r" eaLnBrk="0" hangingPunct="0"/>
              <a:t>38</a:t>
            </a:fld>
            <a:endParaRPr lang="en-US" sz="1200" dirty="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8084419-3D04-45D3-8BD5-AE7DE75E5494}" type="slidenum">
              <a:rPr lang="en-US" smtClean="0"/>
              <a:pPr>
                <a:defRPr/>
              </a:pPr>
              <a:t>39</a:t>
            </a:fld>
            <a:endParaRPr lang="en-US" dirty="0" smtClean="0"/>
          </a:p>
        </p:txBody>
      </p:sp>
      <p:sp>
        <p:nvSpPr>
          <p:cNvPr id="73731" name="Rectangle 7"/>
          <p:cNvSpPr txBox="1">
            <a:spLocks noGrp="1" noChangeArrowheads="1"/>
          </p:cNvSpPr>
          <p:nvPr/>
        </p:nvSpPr>
        <p:spPr bwMode="auto">
          <a:xfrm>
            <a:off x="3927475" y="8685213"/>
            <a:ext cx="3005138" cy="457200"/>
          </a:xfrm>
          <a:prstGeom prst="rect">
            <a:avLst/>
          </a:prstGeom>
          <a:noFill/>
          <a:ln w="9525">
            <a:noFill/>
            <a:miter lim="800000"/>
            <a:headEnd/>
            <a:tailEnd/>
          </a:ln>
        </p:spPr>
        <p:txBody>
          <a:bodyPr anchor="b"/>
          <a:lstStyle/>
          <a:p>
            <a:pPr algn="r" eaLnBrk="0" hangingPunct="0"/>
            <a:fld id="{BD81FE90-9D3D-4C37-9DD2-B5DDE3173A51}" type="slidenum">
              <a:rPr lang="en-US" sz="1200"/>
              <a:pPr algn="r" eaLnBrk="0" hangingPunct="0"/>
              <a:t>39</a:t>
            </a:fld>
            <a:endParaRPr lang="en-US" sz="1200" dirty="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7872D7-B2AC-49CA-84ED-D125B55E4AD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3091AF-F271-4188-B6B7-7E015A0C71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95FDAA-F640-45BD-8285-3AF0FBF1F5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C56A62-487C-4359-AE87-7519EBD201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DRAFT DO NOT QUOTE</a:t>
            </a: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BF7DB7-C066-480D-8AA4-CDE3B358126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a:t>DRAFT DO NOT QUOTE</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57709-9848-4FFD-AA56-C590C2C848E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a:t>DRAFT DO NOT QUOTE</a:t>
            </a:r>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C4592A4-1017-419E-8E02-1C91A3F8281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a:t>DRAFT DO NOT QUOTE</a:t>
            </a:r>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864A2F5-C8D7-4773-9CC9-4ECC19A227B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DRAFT DO NOT QUOTE</a:t>
            </a:r>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EEEA33C-CFB4-4446-9EF9-6B715A82CD1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DRAFT DO NOT QUOTE</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451BF1-B7AD-4FC5-A62B-FC1F2AE7C5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DRAFT DO NOT QUOTE</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D9C1C6-B55B-49C0-8CB1-0391E03073E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r>
              <a:rPr lang="en-US" dirty="0"/>
              <a:t>DRAFT DO NOT QUOTE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FB2E13EB-8077-4D78-B8E8-3342C98969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haelrachlis.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2.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2" Type="http://schemas.openxmlformats.org/officeDocument/2006/relationships/hyperlink" Target="http://www.theglobeandmail.com/news/opinions/editorials/spine-surgery-can-become-much-more-efficient/article20231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388" y="260649"/>
            <a:ext cx="8785225" cy="1080120"/>
          </a:xfrm>
        </p:spPr>
        <p:txBody>
          <a:bodyPr/>
          <a:lstStyle/>
          <a:p>
            <a:r>
              <a:rPr lang="en-US" b="1" dirty="0" smtClean="0"/>
              <a:t>Medicare is as sustainable as we want it to be</a:t>
            </a:r>
            <a:endParaRPr lang="en-US" b="1" i="1" dirty="0" smtClean="0">
              <a:solidFill>
                <a:srgbClr val="FF0000"/>
              </a:solidFill>
            </a:endParaRPr>
          </a:p>
        </p:txBody>
      </p:sp>
      <p:sp>
        <p:nvSpPr>
          <p:cNvPr id="6147" name="Rectangle 3"/>
          <p:cNvSpPr>
            <a:spLocks noGrp="1" noChangeArrowheads="1"/>
          </p:cNvSpPr>
          <p:nvPr>
            <p:ph type="subTitle" idx="1"/>
          </p:nvPr>
        </p:nvSpPr>
        <p:spPr>
          <a:xfrm>
            <a:off x="467544" y="5661248"/>
            <a:ext cx="8208912" cy="1196752"/>
          </a:xfrm>
        </p:spPr>
        <p:txBody>
          <a:bodyPr rtlCol="0">
            <a:noAutofit/>
          </a:bodyPr>
          <a:lstStyle/>
          <a:p>
            <a:pPr eaLnBrk="1" fontAlgn="auto" hangingPunct="1">
              <a:lnSpc>
                <a:spcPct val="80000"/>
              </a:lnSpc>
              <a:spcAft>
                <a:spcPts val="0"/>
              </a:spcAft>
              <a:defRPr/>
            </a:pPr>
            <a:r>
              <a:rPr lang="en-US" sz="2400" b="1" dirty="0" smtClean="0">
                <a:solidFill>
                  <a:srgbClr val="000000"/>
                </a:solidFill>
                <a:cs typeface="Times New Roman" pitchFamily="18" charset="0"/>
              </a:rPr>
              <a:t>Michael M Rachlis MD MSc FRCPC LLD (Hon)</a:t>
            </a:r>
          </a:p>
          <a:p>
            <a:pPr eaLnBrk="1" fontAlgn="auto" hangingPunct="1">
              <a:lnSpc>
                <a:spcPct val="80000"/>
              </a:lnSpc>
              <a:spcAft>
                <a:spcPts val="0"/>
              </a:spcAft>
              <a:defRPr/>
            </a:pPr>
            <a:r>
              <a:rPr lang="en-US" sz="2400" b="1" dirty="0" smtClean="0">
                <a:solidFill>
                  <a:srgbClr val="000000"/>
                </a:solidFill>
                <a:cs typeface="Times New Roman" pitchFamily="18" charset="0"/>
              </a:rPr>
              <a:t>University of Toronto February 7, 2013</a:t>
            </a:r>
          </a:p>
          <a:p>
            <a:pPr eaLnBrk="1" fontAlgn="auto" hangingPunct="1">
              <a:lnSpc>
                <a:spcPct val="80000"/>
              </a:lnSpc>
              <a:spcAft>
                <a:spcPts val="0"/>
              </a:spcAft>
              <a:defRPr/>
            </a:pPr>
            <a:r>
              <a:rPr lang="en-US" sz="2400" b="1" dirty="0" smtClean="0">
                <a:cs typeface="Times New Roman" pitchFamily="18" charset="0"/>
                <a:hlinkClick r:id="rId3"/>
              </a:rPr>
              <a:t>www.michaelrachlis.ca</a:t>
            </a:r>
            <a:endParaRPr lang="en-US" sz="2400" b="1" dirty="0" smtClean="0">
              <a:cs typeface="Times New Roman" pitchFamily="18" charset="0"/>
            </a:endParaRPr>
          </a:p>
        </p:txBody>
      </p:sp>
      <p:sp>
        <p:nvSpPr>
          <p:cNvPr id="14338" name="AutoShape 2" descr="Screen bean character scratching it's head and a question m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AutoShape 2" descr="http://3.bp.blogspot.com/-8Q68_NP5O54/TfGN2VoZfTI/AAAAAAAADLg/RmrBhugQq7A/s1600/acteur_deforest-kelley_1271139793_2.jpg"/>
          <p:cNvSpPr>
            <a:spLocks noChangeAspect="1" noChangeArrowheads="1"/>
          </p:cNvSpPr>
          <p:nvPr/>
        </p:nvSpPr>
        <p:spPr bwMode="auto">
          <a:xfrm>
            <a:off x="155575" y="-2171700"/>
            <a:ext cx="3286125" cy="4524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290" name="AutoShape 2" descr="http://www.eplansoft.com/wp-content/uploads/2012/06/eplan_sustainablecommunity.jpg"/>
          <p:cNvSpPr>
            <a:spLocks noChangeAspect="1" noChangeArrowheads="1"/>
          </p:cNvSpPr>
          <p:nvPr/>
        </p:nvSpPr>
        <p:spPr bwMode="auto">
          <a:xfrm>
            <a:off x="155575" y="-2887663"/>
            <a:ext cx="6019800" cy="6019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2291" name="Picture 3" descr="C:\Users\Michael\Documents\slides\Images\eplan_sustainablecommunity.jpg"/>
          <p:cNvPicPr>
            <a:picLocks noChangeAspect="1" noChangeArrowheads="1"/>
          </p:cNvPicPr>
          <p:nvPr/>
        </p:nvPicPr>
        <p:blipFill>
          <a:blip r:embed="rId4" cstate="print"/>
          <a:srcRect/>
          <a:stretch>
            <a:fillRect/>
          </a:stretch>
        </p:blipFill>
        <p:spPr bwMode="auto">
          <a:xfrm>
            <a:off x="2483768" y="1412776"/>
            <a:ext cx="4032448" cy="40324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100392" y="1772816"/>
            <a:ext cx="800219" cy="1569660"/>
          </a:xfrm>
          <a:prstGeom prst="rect">
            <a:avLst/>
          </a:prstGeom>
          <a:noFill/>
        </p:spPr>
        <p:txBody>
          <a:bodyPr wrap="square" rtlCol="0">
            <a:spAutoFit/>
          </a:bodyPr>
          <a:lstStyle/>
          <a:p>
            <a:r>
              <a:rPr lang="en-US" sz="9600" b="1" dirty="0" smtClean="0">
                <a:solidFill>
                  <a:srgbClr val="FF0000"/>
                </a:solidFill>
              </a:rPr>
              <a:t>?</a:t>
            </a:r>
            <a:endParaRPr lang="en-US" sz="9600" b="1" dirty="0">
              <a:solidFill>
                <a:srgbClr val="FF0000"/>
              </a:solidFill>
            </a:endParaRPr>
          </a:p>
        </p:txBody>
      </p:sp>
    </p:spTree>
    <p:extLst>
      <p:ext uri="{BB962C8B-B14F-4D97-AF65-F5344CB8AC3E}">
        <p14:creationId xmlns:p14="http://schemas.microsoft.com/office/powerpoint/2010/main" xmlns="" val="4165739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274638"/>
            <a:ext cx="8291512" cy="1143000"/>
          </a:xfrm>
        </p:spPr>
        <p:txBody>
          <a:bodyPr/>
          <a:lstStyle/>
          <a:p>
            <a:pPr algn="l"/>
            <a:r>
              <a:rPr lang="en-US" sz="3600" b="1" dirty="0" smtClean="0"/>
              <a:t>The aging population won’t kill Medicare</a:t>
            </a:r>
          </a:p>
        </p:txBody>
      </p:sp>
      <p:sp>
        <p:nvSpPr>
          <p:cNvPr id="25603" name="Content Placeholder 2"/>
          <p:cNvSpPr>
            <a:spLocks noGrp="1"/>
          </p:cNvSpPr>
          <p:nvPr>
            <p:ph idx="1"/>
          </p:nvPr>
        </p:nvSpPr>
        <p:spPr>
          <a:xfrm>
            <a:off x="611188" y="1600200"/>
            <a:ext cx="7848600" cy="4678363"/>
          </a:xfrm>
        </p:spPr>
        <p:txBody>
          <a:bodyPr/>
          <a:lstStyle/>
          <a:p>
            <a:r>
              <a:rPr lang="en-US" sz="2800" dirty="0" smtClean="0"/>
              <a:t>Canada is aging and health costs increase with age</a:t>
            </a:r>
          </a:p>
          <a:p>
            <a:r>
              <a:rPr lang="en-US" sz="2800" dirty="0" smtClean="0"/>
              <a:t>But aging of the population per se has had and will have only a moderate impact on health expenditures</a:t>
            </a:r>
          </a:p>
          <a:p>
            <a:r>
              <a:rPr lang="en-US" sz="2800" dirty="0" smtClean="0"/>
              <a:t>Aging is like a glacier not a tsunami. We have lots of time to prepare and adapt our health system before we get swamped!</a:t>
            </a:r>
          </a:p>
          <a:p>
            <a:pPr lvl="1"/>
            <a:r>
              <a:rPr lang="en-US" sz="2400" dirty="0" smtClean="0"/>
              <a:t>The elderly are healthier than ever</a:t>
            </a:r>
          </a:p>
          <a:p>
            <a:pPr lvl="1"/>
            <a:r>
              <a:rPr lang="en-US" sz="2400" dirty="0" smtClean="0"/>
              <a:t>High performing health systems can hold costs while enhancing quality of care for the frail elderly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2988" y="274638"/>
            <a:ext cx="7129462" cy="1858962"/>
          </a:xfrm>
        </p:spPr>
        <p:txBody>
          <a:bodyPr/>
          <a:lstStyle/>
          <a:p>
            <a:r>
              <a:rPr lang="en-US" sz="4000" b="1" dirty="0" smtClean="0"/>
              <a:t>Health costs are related to illness and Canadian seniors are healthier than ever</a:t>
            </a:r>
            <a:endParaRPr lang="en-US" sz="4000" dirty="0" smtClean="0"/>
          </a:p>
        </p:txBody>
      </p:sp>
      <p:sp>
        <p:nvSpPr>
          <p:cNvPr id="3" name="Slide Number Placeholder 2"/>
          <p:cNvSpPr>
            <a:spLocks noGrp="1"/>
          </p:cNvSpPr>
          <p:nvPr>
            <p:ph type="sldNum" sz="quarter" idx="12"/>
          </p:nvPr>
        </p:nvSpPr>
        <p:spPr/>
        <p:txBody>
          <a:bodyPr/>
          <a:lstStyle/>
          <a:p>
            <a:pPr>
              <a:defRPr/>
            </a:pPr>
            <a:fld id="{E5A03B89-FD3E-4B1F-B297-7C4DB96F3DB2}" type="slidenum">
              <a:rPr lang="en-US" smtClean="0"/>
              <a:pPr>
                <a:defRPr/>
              </a:pPr>
              <a:t>19</a:t>
            </a:fld>
            <a:endParaRPr lang="en-US" dirty="0"/>
          </a:p>
        </p:txBody>
      </p:sp>
      <p:pic>
        <p:nvPicPr>
          <p:cNvPr id="15364" name="Picture 3" descr="C:\Users\Michael\Pictures\2011-12-22 Winnipeg\Winnipeg 003.JPG"/>
          <p:cNvPicPr>
            <a:picLocks noChangeAspect="1" noChangeArrowheads="1"/>
          </p:cNvPicPr>
          <p:nvPr/>
        </p:nvPicPr>
        <p:blipFill>
          <a:blip r:embed="rId2" cstate="print"/>
          <a:srcRect/>
          <a:stretch>
            <a:fillRect/>
          </a:stretch>
        </p:blipFill>
        <p:spPr bwMode="auto">
          <a:xfrm>
            <a:off x="1763713" y="2492375"/>
            <a:ext cx="5832475" cy="349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750" y="549275"/>
            <a:ext cx="8147050" cy="850900"/>
          </a:xfrm>
        </p:spPr>
        <p:txBody>
          <a:bodyPr/>
          <a:lstStyle/>
          <a:p>
            <a:pPr algn="l"/>
            <a:r>
              <a:rPr lang="en-US" b="1" u="sng" dirty="0" smtClean="0"/>
              <a:t>Current received wisdom</a:t>
            </a:r>
          </a:p>
        </p:txBody>
      </p:sp>
      <p:sp>
        <p:nvSpPr>
          <p:cNvPr id="6147" name="Content Placeholder 2"/>
          <p:cNvSpPr>
            <a:spLocks noGrp="1"/>
          </p:cNvSpPr>
          <p:nvPr>
            <p:ph idx="1"/>
          </p:nvPr>
        </p:nvSpPr>
        <p:spPr>
          <a:xfrm>
            <a:off x="755650" y="1700809"/>
            <a:ext cx="7561263" cy="4752380"/>
          </a:xfrm>
        </p:spPr>
        <p:txBody>
          <a:bodyPr/>
          <a:lstStyle/>
          <a:p>
            <a:pPr>
              <a:spcBef>
                <a:spcPct val="0"/>
              </a:spcBef>
            </a:pPr>
            <a:r>
              <a:rPr lang="en-US" dirty="0" smtClean="0"/>
              <a:t>Health Care costs are wildly out of control</a:t>
            </a:r>
          </a:p>
          <a:p>
            <a:pPr>
              <a:spcBef>
                <a:spcPct val="0"/>
              </a:spcBef>
            </a:pPr>
            <a:r>
              <a:rPr lang="en-US" dirty="0" smtClean="0"/>
              <a:t>My fellow baby boomers and I will really deep six Medicare as we get older</a:t>
            </a:r>
          </a:p>
          <a:p>
            <a:pPr>
              <a:spcBef>
                <a:spcPct val="0"/>
              </a:spcBef>
            </a:pPr>
            <a:r>
              <a:rPr lang="en-US" dirty="0" smtClean="0"/>
              <a:t>The only alternatives are to either cut real services or use more private care and finance. </a:t>
            </a:r>
          </a:p>
          <a:p>
            <a:pPr>
              <a:spcBef>
                <a:spcPct val="0"/>
              </a:spcBef>
            </a:pPr>
            <a:r>
              <a:rPr lang="en-US" dirty="0" smtClean="0"/>
              <a:t>We need an “adult conversation” to reduce our expectations and make us see the need for private involvement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1168400"/>
          <a:ext cx="8712969" cy="5190966"/>
        </p:xfrm>
        <a:graphic>
          <a:graphicData uri="http://schemas.openxmlformats.org/drawingml/2006/table">
            <a:tbl>
              <a:tblPr firstRow="1" bandRow="1">
                <a:tableStyleId>{5C22544A-7EE6-4342-B048-85BDC9FD1C3A}</a:tableStyleId>
              </a:tblPr>
              <a:tblGrid>
                <a:gridCol w="2232250"/>
                <a:gridCol w="1479768"/>
                <a:gridCol w="1136580"/>
                <a:gridCol w="1288124"/>
                <a:gridCol w="1060808"/>
                <a:gridCol w="1515439"/>
              </a:tblGrid>
              <a:tr h="1540985">
                <a:tc>
                  <a:txBody>
                    <a:bodyPr/>
                    <a:lstStyle/>
                    <a:p>
                      <a:pPr algn="r"/>
                      <a:r>
                        <a:rPr lang="en-US" sz="2400" dirty="0" smtClean="0"/>
                        <a:t>Year</a:t>
                      </a:r>
                    </a:p>
                    <a:p>
                      <a:pPr algn="ctr"/>
                      <a:endParaRPr lang="en-US" sz="2400" dirty="0" smtClean="0"/>
                    </a:p>
                    <a:p>
                      <a:pPr algn="ctr"/>
                      <a:endParaRPr lang="en-US" sz="2400" dirty="0" smtClean="0"/>
                    </a:p>
                    <a:p>
                      <a:pPr algn="l"/>
                      <a:r>
                        <a:rPr lang="en-US" sz="2400" dirty="0" smtClean="0"/>
                        <a:t>Disability</a:t>
                      </a:r>
                      <a:endParaRPr lang="en-US" sz="2400" dirty="0"/>
                    </a:p>
                  </a:txBody>
                  <a:tcPr/>
                </a:tc>
                <a:tc>
                  <a:txBody>
                    <a:bodyPr/>
                    <a:lstStyle/>
                    <a:p>
                      <a:pPr algn="ctr"/>
                      <a:r>
                        <a:rPr lang="en-US" sz="2400" dirty="0" smtClean="0"/>
                        <a:t>1984</a:t>
                      </a:r>
                      <a:endParaRPr lang="en-US" sz="2400" dirty="0"/>
                    </a:p>
                  </a:txBody>
                  <a:tcPr/>
                </a:tc>
                <a:tc>
                  <a:txBody>
                    <a:bodyPr/>
                    <a:lstStyle/>
                    <a:p>
                      <a:pPr algn="ctr"/>
                      <a:r>
                        <a:rPr lang="en-US" sz="2400" dirty="0" smtClean="0"/>
                        <a:t>1989</a:t>
                      </a:r>
                      <a:endParaRPr lang="en-US" sz="2400" dirty="0"/>
                    </a:p>
                  </a:txBody>
                  <a:tcPr/>
                </a:tc>
                <a:tc>
                  <a:txBody>
                    <a:bodyPr/>
                    <a:lstStyle/>
                    <a:p>
                      <a:pPr algn="ctr"/>
                      <a:r>
                        <a:rPr lang="en-US" sz="2400" dirty="0" smtClean="0"/>
                        <a:t>1994</a:t>
                      </a:r>
                      <a:endParaRPr lang="en-US" sz="2400" dirty="0"/>
                    </a:p>
                  </a:txBody>
                  <a:tcPr/>
                </a:tc>
                <a:tc>
                  <a:txBody>
                    <a:bodyPr/>
                    <a:lstStyle/>
                    <a:p>
                      <a:pPr algn="ctr"/>
                      <a:r>
                        <a:rPr lang="en-US" sz="2400" dirty="0" smtClean="0"/>
                        <a:t>1999</a:t>
                      </a:r>
                      <a:endParaRPr lang="en-US" sz="2400" dirty="0"/>
                    </a:p>
                  </a:txBody>
                  <a:tcPr/>
                </a:tc>
                <a:tc>
                  <a:txBody>
                    <a:bodyPr/>
                    <a:lstStyle/>
                    <a:p>
                      <a:pPr algn="ctr"/>
                      <a:r>
                        <a:rPr lang="en-US" sz="2400" dirty="0" smtClean="0"/>
                        <a:t>2004</a:t>
                      </a:r>
                      <a:endParaRPr lang="en-US" sz="2400" dirty="0"/>
                    </a:p>
                  </a:txBody>
                  <a:tcPr/>
                </a:tc>
              </a:tr>
              <a:tr h="1193403">
                <a:tc>
                  <a:txBody>
                    <a:bodyPr/>
                    <a:lstStyle/>
                    <a:p>
                      <a:pPr algn="ctr"/>
                      <a:r>
                        <a:rPr lang="en-US" sz="2400" dirty="0" smtClean="0"/>
                        <a:t>No</a:t>
                      </a:r>
                    </a:p>
                    <a:p>
                      <a:pPr algn="ctr"/>
                      <a:r>
                        <a:rPr lang="en-US" sz="2400" dirty="0" smtClean="0"/>
                        <a:t>Disability</a:t>
                      </a:r>
                      <a:endParaRPr lang="en-US" sz="2400" dirty="0"/>
                    </a:p>
                  </a:txBody>
                  <a:tcPr/>
                </a:tc>
                <a:tc>
                  <a:txBody>
                    <a:bodyPr/>
                    <a:lstStyle/>
                    <a:p>
                      <a:pPr algn="ctr"/>
                      <a:r>
                        <a:rPr lang="en-US" sz="2400" dirty="0" smtClean="0"/>
                        <a:t>73.8%</a:t>
                      </a:r>
                      <a:endParaRPr lang="en-US" sz="2400" dirty="0"/>
                    </a:p>
                  </a:txBody>
                  <a:tcPr/>
                </a:tc>
                <a:tc>
                  <a:txBody>
                    <a:bodyPr/>
                    <a:lstStyle/>
                    <a:p>
                      <a:pPr algn="ctr"/>
                      <a:r>
                        <a:rPr lang="en-US" sz="2400" dirty="0" smtClean="0"/>
                        <a:t>75.2%</a:t>
                      </a:r>
                      <a:endParaRPr lang="en-US" sz="2400" dirty="0"/>
                    </a:p>
                  </a:txBody>
                  <a:tcPr/>
                </a:tc>
                <a:tc>
                  <a:txBody>
                    <a:bodyPr/>
                    <a:lstStyle/>
                    <a:p>
                      <a:pPr algn="ctr"/>
                      <a:r>
                        <a:rPr lang="en-US" sz="2400" dirty="0" smtClean="0"/>
                        <a:t>76.8%</a:t>
                      </a:r>
                      <a:endParaRPr lang="en-US" sz="2400" dirty="0"/>
                    </a:p>
                  </a:txBody>
                  <a:tcPr/>
                </a:tc>
                <a:tc>
                  <a:txBody>
                    <a:bodyPr/>
                    <a:lstStyle/>
                    <a:p>
                      <a:pPr algn="ctr"/>
                      <a:r>
                        <a:rPr lang="en-US" sz="2400" dirty="0" smtClean="0"/>
                        <a:t>78.8%</a:t>
                      </a:r>
                      <a:endParaRPr lang="en-US" sz="2400" dirty="0"/>
                    </a:p>
                  </a:txBody>
                  <a:tcPr/>
                </a:tc>
                <a:tc>
                  <a:txBody>
                    <a:bodyPr/>
                    <a:lstStyle/>
                    <a:p>
                      <a:pPr algn="ctr"/>
                      <a:r>
                        <a:rPr lang="en-US" sz="2400" dirty="0" smtClean="0"/>
                        <a:t>81.0%</a:t>
                      </a:r>
                      <a:endParaRPr lang="en-US" sz="2400" dirty="0"/>
                    </a:p>
                  </a:txBody>
                  <a:tcPr/>
                </a:tc>
              </a:tr>
              <a:tr h="1193403">
                <a:tc>
                  <a:txBody>
                    <a:bodyPr/>
                    <a:lstStyle/>
                    <a:p>
                      <a:pPr algn="ctr"/>
                      <a:r>
                        <a:rPr lang="en-US" sz="2400" dirty="0" smtClean="0"/>
                        <a:t>Light or Moderate</a:t>
                      </a:r>
                      <a:endParaRPr lang="en-US" sz="2400" dirty="0"/>
                    </a:p>
                  </a:txBody>
                  <a:tcPr/>
                </a:tc>
                <a:tc>
                  <a:txBody>
                    <a:bodyPr/>
                    <a:lstStyle/>
                    <a:p>
                      <a:pPr algn="ctr"/>
                      <a:r>
                        <a:rPr lang="en-US" sz="2400" dirty="0" smtClean="0"/>
                        <a:t>15.9%</a:t>
                      </a:r>
                      <a:endParaRPr lang="en-US" sz="2400" dirty="0"/>
                    </a:p>
                  </a:txBody>
                  <a:tcPr/>
                </a:tc>
                <a:tc>
                  <a:txBody>
                    <a:bodyPr/>
                    <a:lstStyle/>
                    <a:p>
                      <a:pPr algn="ctr"/>
                      <a:r>
                        <a:rPr lang="en-US" sz="2400" dirty="0" smtClean="0"/>
                        <a:t>14.8%</a:t>
                      </a:r>
                      <a:endParaRPr lang="en-US" sz="2400" dirty="0"/>
                    </a:p>
                  </a:txBody>
                  <a:tcPr/>
                </a:tc>
                <a:tc>
                  <a:txBody>
                    <a:bodyPr/>
                    <a:lstStyle/>
                    <a:p>
                      <a:pPr algn="ctr"/>
                      <a:r>
                        <a:rPr lang="en-US" sz="2400" dirty="0" smtClean="0"/>
                        <a:t>13.9%</a:t>
                      </a:r>
                      <a:endParaRPr lang="en-US" sz="2400" dirty="0"/>
                    </a:p>
                  </a:txBody>
                  <a:tcPr/>
                </a:tc>
                <a:tc>
                  <a:txBody>
                    <a:bodyPr/>
                    <a:lstStyle/>
                    <a:p>
                      <a:pPr algn="ctr"/>
                      <a:r>
                        <a:rPr lang="en-US" sz="2400" dirty="0" smtClean="0"/>
                        <a:t>13.3%</a:t>
                      </a:r>
                      <a:endParaRPr lang="en-US" sz="2400" dirty="0"/>
                    </a:p>
                  </a:txBody>
                  <a:tcPr/>
                </a:tc>
                <a:tc>
                  <a:txBody>
                    <a:bodyPr/>
                    <a:lstStyle/>
                    <a:p>
                      <a:pPr algn="ctr"/>
                      <a:r>
                        <a:rPr lang="en-US" sz="2400" dirty="0" smtClean="0"/>
                        <a:t>11.8%</a:t>
                      </a:r>
                      <a:endParaRPr lang="en-US" sz="2400" dirty="0"/>
                    </a:p>
                  </a:txBody>
                  <a:tcPr/>
                </a:tc>
              </a:tr>
              <a:tr h="1193403">
                <a:tc>
                  <a:txBody>
                    <a:bodyPr/>
                    <a:lstStyle/>
                    <a:p>
                      <a:pPr algn="ctr"/>
                      <a:r>
                        <a:rPr lang="en-US" sz="3600" b="1" dirty="0" smtClean="0"/>
                        <a:t>Severe</a:t>
                      </a:r>
                    </a:p>
                    <a:p>
                      <a:pPr algn="ctr"/>
                      <a:r>
                        <a:rPr lang="en-US" sz="2000" b="1" dirty="0" smtClean="0"/>
                        <a:t>Requiring &gt;</a:t>
                      </a:r>
                      <a:r>
                        <a:rPr lang="en-US" sz="2000" b="1" baseline="0" dirty="0" smtClean="0"/>
                        <a:t> 2.5 hrs personal care daily</a:t>
                      </a:r>
                      <a:endParaRPr lang="en-US" sz="2000" b="1" dirty="0"/>
                    </a:p>
                  </a:txBody>
                  <a:tcPr/>
                </a:tc>
                <a:tc>
                  <a:txBody>
                    <a:bodyPr/>
                    <a:lstStyle/>
                    <a:p>
                      <a:pPr algn="ctr"/>
                      <a:r>
                        <a:rPr lang="en-US" sz="4000" b="1" dirty="0" smtClean="0">
                          <a:solidFill>
                            <a:srgbClr val="FF9933"/>
                          </a:solidFill>
                        </a:rPr>
                        <a:t>10.3%</a:t>
                      </a:r>
                      <a:endParaRPr lang="en-US" sz="4000" b="1" dirty="0">
                        <a:solidFill>
                          <a:srgbClr val="FF9933"/>
                        </a:solidFill>
                      </a:endParaRPr>
                    </a:p>
                  </a:txBody>
                  <a:tcPr/>
                </a:tc>
                <a:tc>
                  <a:txBody>
                    <a:bodyPr/>
                    <a:lstStyle/>
                    <a:p>
                      <a:pPr algn="ctr"/>
                      <a:r>
                        <a:rPr lang="en-US" sz="2400" dirty="0" smtClean="0"/>
                        <a:t>10.0%</a:t>
                      </a:r>
                      <a:endParaRPr lang="en-US" sz="2400" dirty="0"/>
                    </a:p>
                  </a:txBody>
                  <a:tcPr/>
                </a:tc>
                <a:tc>
                  <a:txBody>
                    <a:bodyPr/>
                    <a:lstStyle/>
                    <a:p>
                      <a:pPr algn="ctr"/>
                      <a:r>
                        <a:rPr lang="en-US" sz="2400" dirty="0" smtClean="0"/>
                        <a:t>9.2%</a:t>
                      </a:r>
                      <a:endParaRPr lang="en-US" sz="2400" dirty="0"/>
                    </a:p>
                  </a:txBody>
                  <a:tcPr/>
                </a:tc>
                <a:tc>
                  <a:txBody>
                    <a:bodyPr/>
                    <a:lstStyle/>
                    <a:p>
                      <a:pPr algn="ctr"/>
                      <a:r>
                        <a:rPr lang="en-US" sz="2400" dirty="0" smtClean="0"/>
                        <a:t>7.9%</a:t>
                      </a:r>
                      <a:endParaRPr lang="en-US" sz="2400" dirty="0"/>
                    </a:p>
                  </a:txBody>
                  <a:tcPr/>
                </a:tc>
                <a:tc>
                  <a:txBody>
                    <a:bodyPr/>
                    <a:lstStyle/>
                    <a:p>
                      <a:pPr algn="ctr"/>
                      <a:r>
                        <a:rPr lang="en-US" sz="4000" b="1" dirty="0" smtClean="0">
                          <a:solidFill>
                            <a:srgbClr val="FF0000"/>
                          </a:solidFill>
                        </a:rPr>
                        <a:t>7.2%</a:t>
                      </a:r>
                      <a:endParaRPr lang="en-US" sz="4000" b="1" dirty="0">
                        <a:solidFill>
                          <a:srgbClr val="FF0000"/>
                        </a:solidFill>
                      </a:endParaRPr>
                    </a:p>
                  </a:txBody>
                  <a:tcPr/>
                </a:tc>
              </a:tr>
            </a:tbl>
          </a:graphicData>
        </a:graphic>
      </p:graphicFrame>
      <p:cxnSp>
        <p:nvCxnSpPr>
          <p:cNvPr id="4" name="Straight Connector 3"/>
          <p:cNvCxnSpPr/>
          <p:nvPr/>
        </p:nvCxnSpPr>
        <p:spPr>
          <a:xfrm>
            <a:off x="323850" y="1196975"/>
            <a:ext cx="2160588" cy="15113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6424" name="TextBox 6"/>
          <p:cNvSpPr txBox="1">
            <a:spLocks noChangeArrowheads="1"/>
          </p:cNvSpPr>
          <p:nvPr/>
        </p:nvSpPr>
        <p:spPr bwMode="auto">
          <a:xfrm>
            <a:off x="468313" y="476250"/>
            <a:ext cx="7978775" cy="523875"/>
          </a:xfrm>
          <a:prstGeom prst="rect">
            <a:avLst/>
          </a:prstGeom>
          <a:noFill/>
          <a:ln w="9525">
            <a:noFill/>
            <a:miter lim="800000"/>
            <a:headEnd/>
            <a:tailEnd/>
          </a:ln>
        </p:spPr>
        <p:txBody>
          <a:bodyPr wrap="none">
            <a:spAutoFit/>
          </a:bodyPr>
          <a:lstStyle/>
          <a:p>
            <a:r>
              <a:rPr lang="en-US" sz="2800" b="1" dirty="0">
                <a:latin typeface="Calibri" pitchFamily="34" charset="0"/>
                <a:cs typeface="Calibri" pitchFamily="34" charset="0"/>
              </a:rPr>
              <a:t>American prevalence of disabled elderly 1984 - 2004</a:t>
            </a:r>
          </a:p>
        </p:txBody>
      </p:sp>
      <p:sp>
        <p:nvSpPr>
          <p:cNvPr id="16425" name="TextBox 7"/>
          <p:cNvSpPr txBox="1">
            <a:spLocks noChangeArrowheads="1"/>
          </p:cNvSpPr>
          <p:nvPr/>
        </p:nvSpPr>
        <p:spPr bwMode="auto">
          <a:xfrm>
            <a:off x="4427538" y="6488113"/>
            <a:ext cx="4211637" cy="369887"/>
          </a:xfrm>
          <a:prstGeom prst="rect">
            <a:avLst/>
          </a:prstGeom>
          <a:noFill/>
          <a:ln w="9525">
            <a:noFill/>
            <a:miter lim="800000"/>
            <a:headEnd/>
            <a:tailEnd/>
          </a:ln>
        </p:spPr>
        <p:txBody>
          <a:bodyPr wrap="none">
            <a:spAutoFit/>
          </a:bodyPr>
          <a:lstStyle/>
          <a:p>
            <a:r>
              <a:rPr lang="en-US" sz="1800" dirty="0">
                <a:latin typeface="Calibri" pitchFamily="34" charset="0"/>
                <a:cs typeface="Calibri" pitchFamily="34" charset="0"/>
              </a:rPr>
              <a:t>Manton et al. PNAS. 2006:103(48):18734-9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750" y="1193800"/>
          <a:ext cx="8208912" cy="5059722"/>
        </p:xfrm>
        <a:graphic>
          <a:graphicData uri="http://schemas.openxmlformats.org/drawingml/2006/table">
            <a:tbl>
              <a:tblPr firstRow="1" bandRow="1">
                <a:tableStyleId>{5C22544A-7EE6-4342-B048-85BDC9FD1C3A}</a:tableStyleId>
              </a:tblPr>
              <a:tblGrid>
                <a:gridCol w="3096146"/>
                <a:gridCol w="1656184"/>
                <a:gridCol w="1800200"/>
                <a:gridCol w="1656382"/>
              </a:tblGrid>
              <a:tr h="1180815">
                <a:tc>
                  <a:txBody>
                    <a:bodyPr/>
                    <a:lstStyle/>
                    <a:p>
                      <a:pPr algn="ctr"/>
                      <a:endParaRPr lang="en-US" sz="2400" dirty="0"/>
                    </a:p>
                  </a:txBody>
                  <a:tcPr/>
                </a:tc>
                <a:tc>
                  <a:txBody>
                    <a:bodyPr/>
                    <a:lstStyle/>
                    <a:p>
                      <a:pPr algn="ctr"/>
                      <a:r>
                        <a:rPr lang="en-US" sz="2400" dirty="0" smtClean="0"/>
                        <a:t>2005-2010</a:t>
                      </a:r>
                      <a:endParaRPr lang="en-US" sz="2400" dirty="0"/>
                    </a:p>
                  </a:txBody>
                  <a:tcPr/>
                </a:tc>
                <a:tc>
                  <a:txBody>
                    <a:bodyPr/>
                    <a:lstStyle/>
                    <a:p>
                      <a:pPr algn="ctr"/>
                      <a:r>
                        <a:rPr lang="en-US" sz="2400" dirty="0" smtClean="0"/>
                        <a:t>2025-2030</a:t>
                      </a:r>
                      <a:endParaRPr lang="en-US" sz="2400" dirty="0"/>
                    </a:p>
                  </a:txBody>
                  <a:tcPr/>
                </a:tc>
                <a:tc>
                  <a:txBody>
                    <a:bodyPr/>
                    <a:lstStyle/>
                    <a:p>
                      <a:pPr algn="ctr"/>
                      <a:r>
                        <a:rPr lang="en-US" sz="2400" dirty="0" smtClean="0"/>
                        <a:t>2045-2050</a:t>
                      </a:r>
                      <a:endParaRPr lang="en-US" sz="2400" dirty="0"/>
                    </a:p>
                  </a:txBody>
                  <a:tcPr/>
                </a:tc>
              </a:tr>
              <a:tr h="1180815">
                <a:tc>
                  <a:txBody>
                    <a:bodyPr/>
                    <a:lstStyle/>
                    <a:p>
                      <a:pPr algn="ctr"/>
                      <a:r>
                        <a:rPr lang="en-US" sz="2400" dirty="0" smtClean="0"/>
                        <a:t>Old Age Dependency</a:t>
                      </a:r>
                      <a:r>
                        <a:rPr lang="en-US" sz="2400" baseline="0" dirty="0" smtClean="0"/>
                        <a:t> Ratios</a:t>
                      </a:r>
                    </a:p>
                    <a:p>
                      <a:pPr algn="ctr"/>
                      <a:r>
                        <a:rPr lang="en-US" sz="2400" baseline="0" dirty="0" smtClean="0"/>
                        <a:t>(OADRs)</a:t>
                      </a:r>
                      <a:endParaRPr lang="en-US" sz="2400" dirty="0"/>
                    </a:p>
                  </a:txBody>
                  <a:tcPr/>
                </a:tc>
                <a:tc>
                  <a:txBody>
                    <a:bodyPr/>
                    <a:lstStyle/>
                    <a:p>
                      <a:pPr algn="ctr"/>
                      <a:r>
                        <a:rPr lang="en-US" sz="2400" dirty="0" smtClean="0"/>
                        <a:t>0.28</a:t>
                      </a:r>
                      <a:endParaRPr lang="en-US" sz="2400" dirty="0"/>
                    </a:p>
                  </a:txBody>
                  <a:tcPr/>
                </a:tc>
                <a:tc>
                  <a:txBody>
                    <a:bodyPr/>
                    <a:lstStyle/>
                    <a:p>
                      <a:pPr algn="ctr"/>
                      <a:r>
                        <a:rPr lang="en-US" sz="2400" dirty="0" smtClean="0"/>
                        <a:t>0.41</a:t>
                      </a:r>
                      <a:endParaRPr lang="en-US" sz="2400" dirty="0"/>
                    </a:p>
                  </a:txBody>
                  <a:tcPr/>
                </a:tc>
                <a:tc>
                  <a:txBody>
                    <a:bodyPr/>
                    <a:lstStyle/>
                    <a:p>
                      <a:pPr algn="ctr"/>
                      <a:r>
                        <a:rPr lang="en-US" sz="4400" b="1" dirty="0" smtClean="0">
                          <a:solidFill>
                            <a:srgbClr val="FF0000"/>
                          </a:solidFill>
                        </a:rPr>
                        <a:t>0.53</a:t>
                      </a:r>
                      <a:endParaRPr lang="en-US" sz="4400" b="1" dirty="0">
                        <a:solidFill>
                          <a:srgbClr val="FF0000"/>
                        </a:solidFill>
                      </a:endParaRPr>
                    </a:p>
                  </a:txBody>
                  <a:tcPr/>
                </a:tc>
              </a:tr>
              <a:tr h="1501467">
                <a:tc>
                  <a:txBody>
                    <a:bodyPr/>
                    <a:lstStyle/>
                    <a:p>
                      <a:pPr algn="ctr"/>
                      <a:r>
                        <a:rPr lang="en-US" sz="2400" dirty="0" smtClean="0"/>
                        <a:t>Prospective</a:t>
                      </a:r>
                      <a:r>
                        <a:rPr lang="en-US" sz="2400" baseline="0" dirty="0" smtClean="0"/>
                        <a:t> Old Age Dependency Ratios</a:t>
                      </a:r>
                    </a:p>
                    <a:p>
                      <a:pPr algn="ctr"/>
                      <a:r>
                        <a:rPr lang="en-US" sz="2400" baseline="0" dirty="0" smtClean="0"/>
                        <a:t>(POADRs)</a:t>
                      </a:r>
                      <a:endParaRPr lang="en-US" sz="2400" dirty="0"/>
                    </a:p>
                  </a:txBody>
                  <a:tcPr/>
                </a:tc>
                <a:tc>
                  <a:txBody>
                    <a:bodyPr/>
                    <a:lstStyle/>
                    <a:p>
                      <a:pPr algn="ctr"/>
                      <a:r>
                        <a:rPr lang="en-US" sz="2400" dirty="0" smtClean="0"/>
                        <a:t>0.19</a:t>
                      </a:r>
                      <a:endParaRPr lang="en-US" sz="2400" dirty="0"/>
                    </a:p>
                  </a:txBody>
                  <a:tcPr/>
                </a:tc>
                <a:tc>
                  <a:txBody>
                    <a:bodyPr/>
                    <a:lstStyle/>
                    <a:p>
                      <a:pPr algn="ctr"/>
                      <a:r>
                        <a:rPr lang="en-US" sz="2400" dirty="0" smtClean="0"/>
                        <a:t>0.23</a:t>
                      </a:r>
                      <a:endParaRPr lang="en-US" sz="2400" dirty="0"/>
                    </a:p>
                  </a:txBody>
                  <a:tcPr/>
                </a:tc>
                <a:tc>
                  <a:txBody>
                    <a:bodyPr/>
                    <a:lstStyle/>
                    <a:p>
                      <a:pPr algn="ctr"/>
                      <a:r>
                        <a:rPr lang="en-US" sz="4400" b="1" dirty="0" smtClean="0">
                          <a:solidFill>
                            <a:srgbClr val="FF0000"/>
                          </a:solidFill>
                        </a:rPr>
                        <a:t>0.27</a:t>
                      </a:r>
                      <a:endParaRPr lang="en-US" sz="4400" b="1" dirty="0">
                        <a:solidFill>
                          <a:srgbClr val="FF0000"/>
                        </a:solidFill>
                      </a:endParaRPr>
                    </a:p>
                  </a:txBody>
                  <a:tcPr/>
                </a:tc>
              </a:tr>
              <a:tr h="1180815">
                <a:tc>
                  <a:txBody>
                    <a:bodyPr/>
                    <a:lstStyle/>
                    <a:p>
                      <a:pPr algn="ctr"/>
                      <a:r>
                        <a:rPr lang="en-US" sz="2400" dirty="0" smtClean="0"/>
                        <a:t>Adult Disability Dependency Ratios</a:t>
                      </a:r>
                    </a:p>
                    <a:p>
                      <a:pPr algn="ctr"/>
                      <a:r>
                        <a:rPr lang="en-US" sz="2400" dirty="0" smtClean="0"/>
                        <a:t>(ADDRs)</a:t>
                      </a:r>
                      <a:endParaRPr lang="en-US" sz="2400" dirty="0"/>
                    </a:p>
                  </a:txBody>
                  <a:tcPr/>
                </a:tc>
                <a:tc>
                  <a:txBody>
                    <a:bodyPr/>
                    <a:lstStyle/>
                    <a:p>
                      <a:pPr algn="ctr"/>
                      <a:r>
                        <a:rPr lang="en-US" sz="4400" b="1" dirty="0" smtClean="0">
                          <a:solidFill>
                            <a:srgbClr val="FF0000"/>
                          </a:solidFill>
                        </a:rPr>
                        <a:t>0.11</a:t>
                      </a:r>
                      <a:endParaRPr lang="en-US" sz="4400" b="1" dirty="0">
                        <a:solidFill>
                          <a:srgbClr val="FF0000"/>
                        </a:solidFill>
                      </a:endParaRPr>
                    </a:p>
                  </a:txBody>
                  <a:tcPr/>
                </a:tc>
                <a:tc>
                  <a:txBody>
                    <a:bodyPr/>
                    <a:lstStyle/>
                    <a:p>
                      <a:pPr algn="ctr"/>
                      <a:r>
                        <a:rPr lang="en-US" sz="4400" b="1" dirty="0" smtClean="0">
                          <a:solidFill>
                            <a:srgbClr val="FF0000"/>
                          </a:solidFill>
                        </a:rPr>
                        <a:t>0.12</a:t>
                      </a:r>
                      <a:endParaRPr lang="en-US" sz="4400" b="1" dirty="0">
                        <a:solidFill>
                          <a:srgbClr val="FF0000"/>
                        </a:solidFill>
                      </a:endParaRPr>
                    </a:p>
                  </a:txBody>
                  <a:tcPr/>
                </a:tc>
                <a:tc>
                  <a:txBody>
                    <a:bodyPr/>
                    <a:lstStyle/>
                    <a:p>
                      <a:pPr algn="ctr"/>
                      <a:r>
                        <a:rPr lang="en-US" sz="4400" b="1" dirty="0" smtClean="0">
                          <a:solidFill>
                            <a:srgbClr val="FF0000"/>
                          </a:solidFill>
                        </a:rPr>
                        <a:t>0.12</a:t>
                      </a:r>
                      <a:endParaRPr lang="en-US" sz="4400" b="1" dirty="0">
                        <a:solidFill>
                          <a:srgbClr val="FF0000"/>
                        </a:solidFill>
                      </a:endParaRPr>
                    </a:p>
                  </a:txBody>
                  <a:tcPr/>
                </a:tc>
              </a:tr>
            </a:tbl>
          </a:graphicData>
        </a:graphic>
      </p:graphicFrame>
      <p:sp>
        <p:nvSpPr>
          <p:cNvPr id="17437" name="TextBox 2"/>
          <p:cNvSpPr txBox="1">
            <a:spLocks noChangeArrowheads="1"/>
          </p:cNvSpPr>
          <p:nvPr/>
        </p:nvSpPr>
        <p:spPr bwMode="auto">
          <a:xfrm>
            <a:off x="395288" y="404813"/>
            <a:ext cx="8424862" cy="584200"/>
          </a:xfrm>
          <a:prstGeom prst="rect">
            <a:avLst/>
          </a:prstGeom>
          <a:noFill/>
          <a:ln w="9525">
            <a:noFill/>
            <a:miter lim="800000"/>
            <a:headEnd/>
            <a:tailEnd/>
          </a:ln>
        </p:spPr>
        <p:txBody>
          <a:bodyPr>
            <a:spAutoFit/>
          </a:bodyPr>
          <a:lstStyle/>
          <a:p>
            <a:pPr algn="ctr"/>
            <a:r>
              <a:rPr lang="en-US" sz="3200" b="1" dirty="0">
                <a:latin typeface="Calibri" pitchFamily="34" charset="0"/>
                <a:cs typeface="Calibri" pitchFamily="34" charset="0"/>
              </a:rPr>
              <a:t>Dependency of the elderly in wealthy countries</a:t>
            </a:r>
          </a:p>
        </p:txBody>
      </p:sp>
      <p:sp>
        <p:nvSpPr>
          <p:cNvPr id="17438" name="TextBox 3"/>
          <p:cNvSpPr txBox="1">
            <a:spLocks noChangeArrowheads="1"/>
          </p:cNvSpPr>
          <p:nvPr/>
        </p:nvSpPr>
        <p:spPr bwMode="auto">
          <a:xfrm>
            <a:off x="611188" y="6396038"/>
            <a:ext cx="8137525" cy="400050"/>
          </a:xfrm>
          <a:prstGeom prst="rect">
            <a:avLst/>
          </a:prstGeom>
          <a:noFill/>
          <a:ln w="9525">
            <a:noFill/>
            <a:miter lim="800000"/>
            <a:headEnd/>
            <a:tailEnd/>
          </a:ln>
        </p:spPr>
        <p:txBody>
          <a:bodyPr>
            <a:spAutoFit/>
          </a:bodyPr>
          <a:lstStyle/>
          <a:p>
            <a:pPr algn="r"/>
            <a:r>
              <a:rPr lang="en-US" sz="2000" dirty="0">
                <a:latin typeface="Calibri" pitchFamily="34" charset="0"/>
                <a:cs typeface="Calibri" pitchFamily="34" charset="0"/>
              </a:rPr>
              <a:t>W Sanderson. Science. 2010;329:1287-8. Canada was not included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 1"/>
          <p:cNvGraphicFramePr/>
          <p:nvPr/>
        </p:nvGraphicFramePr>
        <p:xfrm>
          <a:off x="611560" y="908720"/>
          <a:ext cx="8064896"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26627" name="TextBox 2"/>
          <p:cNvSpPr txBox="1">
            <a:spLocks noChangeArrowheads="1"/>
          </p:cNvSpPr>
          <p:nvPr/>
        </p:nvSpPr>
        <p:spPr bwMode="auto">
          <a:xfrm>
            <a:off x="5867400" y="6381750"/>
            <a:ext cx="3062288" cy="338138"/>
          </a:xfrm>
          <a:prstGeom prst="rect">
            <a:avLst/>
          </a:prstGeom>
          <a:noFill/>
          <a:ln w="9525">
            <a:noFill/>
            <a:miter lim="800000"/>
            <a:headEnd/>
            <a:tailEnd/>
          </a:ln>
        </p:spPr>
        <p:txBody>
          <a:bodyPr wrap="none">
            <a:spAutoFit/>
          </a:bodyPr>
          <a:lstStyle/>
          <a:p>
            <a:r>
              <a:rPr lang="en-US" sz="1600" dirty="0">
                <a:latin typeface="Calibri" pitchFamily="34" charset="0"/>
                <a:cs typeface="Calibri" pitchFamily="34" charset="0"/>
              </a:rPr>
              <a:t>From Mackenzie and Rachlis 2010</a:t>
            </a:r>
          </a:p>
        </p:txBody>
      </p:sp>
      <p:sp>
        <p:nvSpPr>
          <p:cNvPr id="26628" name="TextBox 3"/>
          <p:cNvSpPr txBox="1">
            <a:spLocks noChangeArrowheads="1"/>
          </p:cNvSpPr>
          <p:nvPr/>
        </p:nvSpPr>
        <p:spPr bwMode="auto">
          <a:xfrm>
            <a:off x="1258888" y="404813"/>
            <a:ext cx="7885112" cy="522287"/>
          </a:xfrm>
          <a:prstGeom prst="rect">
            <a:avLst/>
          </a:prstGeom>
          <a:noFill/>
          <a:ln w="9525">
            <a:noFill/>
            <a:miter lim="800000"/>
            <a:headEnd/>
            <a:tailEnd/>
          </a:ln>
        </p:spPr>
        <p:txBody>
          <a:bodyPr>
            <a:spAutoFit/>
          </a:bodyPr>
          <a:lstStyle/>
          <a:p>
            <a:r>
              <a:rPr lang="en-US" sz="2800" b="1" dirty="0">
                <a:latin typeface="Calibri" pitchFamily="34" charset="0"/>
                <a:cs typeface="Calibri" pitchFamily="34" charset="0"/>
              </a:rPr>
              <a:t>Annual impact of Aging on health costs 2010-2036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1"/>
          </p:nvPr>
        </p:nvSpPr>
        <p:spPr>
          <a:xfrm>
            <a:off x="684213" y="1052513"/>
            <a:ext cx="7772400" cy="3455987"/>
          </a:xfrm>
        </p:spPr>
        <p:txBody>
          <a:bodyPr/>
          <a:lstStyle/>
          <a:p>
            <a:r>
              <a:rPr lang="en-US" sz="3600" dirty="0" smtClean="0">
                <a:solidFill>
                  <a:schemeClr val="tx1"/>
                </a:solidFill>
              </a:rPr>
              <a:t>“It is not the aging of our population that threatens to precipitate a financial crisis in health care, but a failure to examine and make appropriate changes to our health care system, especially patterns of utilization.”</a:t>
            </a:r>
          </a:p>
        </p:txBody>
      </p:sp>
      <p:sp>
        <p:nvSpPr>
          <p:cNvPr id="27651" name="TextBox 4"/>
          <p:cNvSpPr txBox="1">
            <a:spLocks noChangeArrowheads="1"/>
          </p:cNvSpPr>
          <p:nvPr/>
        </p:nvSpPr>
        <p:spPr bwMode="auto">
          <a:xfrm>
            <a:off x="3059113" y="5229225"/>
            <a:ext cx="5556250" cy="461963"/>
          </a:xfrm>
          <a:prstGeom prst="rect">
            <a:avLst/>
          </a:prstGeom>
          <a:noFill/>
          <a:ln w="9525">
            <a:noFill/>
            <a:miter lim="800000"/>
            <a:headEnd/>
            <a:tailEnd/>
          </a:ln>
        </p:spPr>
        <p:txBody>
          <a:bodyPr wrap="none">
            <a:spAutoFit/>
          </a:bodyPr>
          <a:lstStyle/>
          <a:p>
            <a:r>
              <a:rPr lang="en-US" dirty="0">
                <a:latin typeface="Calibri" pitchFamily="34" charset="0"/>
                <a:cs typeface="Calibri" pitchFamily="34" charset="0"/>
              </a:rPr>
              <a:t>Dr. William Dalziel. CMAJ. 1996;115:1584-6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354137"/>
          </a:xfrm>
        </p:spPr>
        <p:txBody>
          <a:bodyPr/>
          <a:lstStyle/>
          <a:p>
            <a:pPr marL="342900" indent="-342900"/>
            <a:r>
              <a:rPr lang="en-US" sz="4000" b="1" dirty="0" smtClean="0"/>
              <a:t>Most of health care’s problems are due to antiquated, processes of care</a:t>
            </a:r>
          </a:p>
        </p:txBody>
      </p:sp>
      <p:pic>
        <p:nvPicPr>
          <p:cNvPr id="28675" name="Picture 2" descr="C:\Users\Michael\AppData\Local\Microsoft\Windows\Temporary Internet Files\Content.IE5\TCLDYJ3W\MC900197694[1].wmf"/>
          <p:cNvPicPr>
            <a:picLocks noChangeAspect="1" noChangeArrowheads="1"/>
          </p:cNvPicPr>
          <p:nvPr/>
        </p:nvPicPr>
        <p:blipFill>
          <a:blip r:embed="rId2" cstate="print"/>
          <a:srcRect/>
          <a:stretch>
            <a:fillRect/>
          </a:stretch>
        </p:blipFill>
        <p:spPr bwMode="auto">
          <a:xfrm>
            <a:off x="1258888" y="2616200"/>
            <a:ext cx="6481762"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type="chart" idx="1"/>
          </p:nvPr>
        </p:nvGraphicFramePr>
        <p:xfrm>
          <a:off x="4763" y="1524000"/>
          <a:ext cx="4560887" cy="4470400"/>
        </p:xfrm>
        <a:graphic>
          <a:graphicData uri="http://schemas.openxmlformats.org/presentationml/2006/ole">
            <p:oleObj spid="_x0000_s1028" r:id="rId3" imgW="4560203" imgH="4468755" progId="Excel.Sheet.8">
              <p:embed/>
            </p:oleObj>
          </a:graphicData>
        </a:graphic>
      </p:graphicFrame>
      <p:sp>
        <p:nvSpPr>
          <p:cNvPr id="1028" name="Rectangle 3"/>
          <p:cNvSpPr>
            <a:spLocks noGrp="1" noChangeArrowheads="1"/>
          </p:cNvSpPr>
          <p:nvPr>
            <p:ph type="title"/>
          </p:nvPr>
        </p:nvSpPr>
        <p:spPr>
          <a:xfrm>
            <a:off x="0" y="92075"/>
            <a:ext cx="9144000" cy="600075"/>
          </a:xfrm>
        </p:spPr>
        <p:txBody>
          <a:bodyPr anchor="t" anchorCtr="1"/>
          <a:lstStyle/>
          <a:p>
            <a:pPr eaLnBrk="1" hangingPunct="1"/>
            <a:r>
              <a:rPr lang="en-US" sz="3200" b="1" dirty="0" smtClean="0"/>
              <a:t>After-Hours Care and Emergency Room Use</a:t>
            </a:r>
          </a:p>
        </p:txBody>
      </p:sp>
      <p:sp>
        <p:nvSpPr>
          <p:cNvPr id="29702" name="Text Box 4"/>
          <p:cNvSpPr txBox="1">
            <a:spLocks noChangeArrowheads="1"/>
          </p:cNvSpPr>
          <p:nvPr/>
        </p:nvSpPr>
        <p:spPr bwMode="auto">
          <a:xfrm>
            <a:off x="50800" y="1473200"/>
            <a:ext cx="1295400" cy="368300"/>
          </a:xfrm>
          <a:prstGeom prst="rect">
            <a:avLst/>
          </a:prstGeom>
          <a:noFill/>
          <a:ln w="9525">
            <a:noFill/>
            <a:miter lim="800000"/>
            <a:headEnd/>
            <a:tailEnd/>
          </a:ln>
        </p:spPr>
        <p:txBody>
          <a:bodyPr>
            <a:spAutoFit/>
          </a:bodyPr>
          <a:lstStyle/>
          <a:p>
            <a:pPr>
              <a:defRPr/>
            </a:pPr>
            <a:r>
              <a:rPr lang="en-US" sz="1800" dirty="0">
                <a:latin typeface="+mj-lt"/>
                <a:cs typeface="Arial" charset="0"/>
              </a:rPr>
              <a:t>Percent</a:t>
            </a:r>
          </a:p>
        </p:txBody>
      </p:sp>
      <p:graphicFrame>
        <p:nvGraphicFramePr>
          <p:cNvPr id="1027" name="Object 3"/>
          <p:cNvGraphicFramePr>
            <a:graphicFrameLocks noChangeAspect="1"/>
          </p:cNvGraphicFramePr>
          <p:nvPr/>
        </p:nvGraphicFramePr>
        <p:xfrm>
          <a:off x="4572000" y="1519238"/>
          <a:ext cx="4424363" cy="4478337"/>
        </p:xfrm>
        <a:graphic>
          <a:graphicData uri="http://schemas.openxmlformats.org/presentationml/2006/ole">
            <p:oleObj spid="_x0000_s1029" r:id="rId4" imgW="4426080" imgH="4480948" progId="Excel.Sheet.8">
              <p:embed/>
            </p:oleObj>
          </a:graphicData>
        </a:graphic>
      </p:graphicFrame>
      <p:sp>
        <p:nvSpPr>
          <p:cNvPr id="29703" name="Text Box 6"/>
          <p:cNvSpPr txBox="1">
            <a:spLocks noChangeArrowheads="1"/>
          </p:cNvSpPr>
          <p:nvPr/>
        </p:nvSpPr>
        <p:spPr bwMode="auto">
          <a:xfrm>
            <a:off x="179388" y="765175"/>
            <a:ext cx="4608512" cy="769938"/>
          </a:xfrm>
          <a:prstGeom prst="rect">
            <a:avLst/>
          </a:prstGeom>
          <a:noFill/>
          <a:ln w="9525">
            <a:noFill/>
            <a:miter lim="800000"/>
            <a:headEnd/>
            <a:tailEnd/>
          </a:ln>
        </p:spPr>
        <p:txBody>
          <a:bodyPr>
            <a:spAutoFit/>
          </a:bodyPr>
          <a:lstStyle/>
          <a:p>
            <a:pPr algn="ctr">
              <a:defRPr/>
            </a:pPr>
            <a:r>
              <a:rPr lang="en-US" sz="2200" b="1" dirty="0">
                <a:latin typeface="+mj-lt"/>
                <a:cs typeface="Arial" charset="0"/>
              </a:rPr>
              <a:t>Difficulty getting after-hours care without going to the emergency room</a:t>
            </a:r>
          </a:p>
        </p:txBody>
      </p:sp>
      <p:sp>
        <p:nvSpPr>
          <p:cNvPr id="29704" name="Text Box 7"/>
          <p:cNvSpPr txBox="1">
            <a:spLocks noChangeArrowheads="1"/>
          </p:cNvSpPr>
          <p:nvPr/>
        </p:nvSpPr>
        <p:spPr bwMode="auto">
          <a:xfrm>
            <a:off x="4724400" y="838200"/>
            <a:ext cx="4267200" cy="769938"/>
          </a:xfrm>
          <a:prstGeom prst="rect">
            <a:avLst/>
          </a:prstGeom>
          <a:noFill/>
          <a:ln w="9525">
            <a:noFill/>
            <a:miter lim="800000"/>
            <a:headEnd/>
            <a:tailEnd/>
          </a:ln>
        </p:spPr>
        <p:txBody>
          <a:bodyPr>
            <a:spAutoFit/>
          </a:bodyPr>
          <a:lstStyle/>
          <a:p>
            <a:pPr algn="ctr">
              <a:defRPr/>
            </a:pPr>
            <a:r>
              <a:rPr lang="en-US" sz="2200" b="1" dirty="0">
                <a:latin typeface="+mj-lt"/>
                <a:cs typeface="Arial" charset="0"/>
              </a:rPr>
              <a:t>Used emergency room in past two years</a:t>
            </a:r>
          </a:p>
        </p:txBody>
      </p:sp>
      <p:sp>
        <p:nvSpPr>
          <p:cNvPr id="14" name="Rectangle 83"/>
          <p:cNvSpPr>
            <a:spLocks noChangeArrowheads="1"/>
          </p:cNvSpPr>
          <p:nvPr/>
        </p:nvSpPr>
        <p:spPr bwMode="auto">
          <a:xfrm>
            <a:off x="36513" y="6540500"/>
            <a:ext cx="7431087" cy="274638"/>
          </a:xfrm>
          <a:prstGeom prst="rect">
            <a:avLst/>
          </a:prstGeom>
          <a:noFill/>
          <a:ln w="9525">
            <a:noFill/>
            <a:miter lim="800000"/>
            <a:headEnd/>
            <a:tailEnd/>
          </a:ln>
        </p:spPr>
        <p:txBody>
          <a:bodyPr/>
          <a:lstStyle/>
          <a:p>
            <a:pPr>
              <a:defRPr/>
            </a:pPr>
            <a:r>
              <a:rPr lang="en-US" sz="1200" dirty="0">
                <a:latin typeface="+mj-lt"/>
                <a:cs typeface="Arial" charset="0"/>
              </a:rPr>
              <a:t>Source: 2011 Commonwealth Fund International Health Policy Survey of Sicker Adults in Eleven Countries.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476250"/>
            <a:ext cx="9144000" cy="457200"/>
          </a:xfrm>
        </p:spPr>
        <p:txBody>
          <a:bodyPr anchor="t" anchorCtr="1"/>
          <a:lstStyle/>
          <a:p>
            <a:pPr eaLnBrk="1" hangingPunct="1"/>
            <a:r>
              <a:rPr lang="en-US" sz="2800" b="1" dirty="0" smtClean="0"/>
              <a:t>Waited Less Than a Month to See Specialist</a:t>
            </a:r>
          </a:p>
        </p:txBody>
      </p:sp>
      <p:graphicFrame>
        <p:nvGraphicFramePr>
          <p:cNvPr id="2050" name="Object 2"/>
          <p:cNvGraphicFramePr>
            <a:graphicFrameLocks noChangeAspect="1"/>
          </p:cNvGraphicFramePr>
          <p:nvPr/>
        </p:nvGraphicFramePr>
        <p:xfrm>
          <a:off x="166688" y="1228725"/>
          <a:ext cx="8694737" cy="4483100"/>
        </p:xfrm>
        <a:graphic>
          <a:graphicData uri="http://schemas.openxmlformats.org/presentationml/2006/ole">
            <p:oleObj spid="_x0000_s2051" r:id="rId3" imgW="8699746" imgH="4480948" progId="Excel.Sheet.8">
              <p:embed/>
            </p:oleObj>
          </a:graphicData>
        </a:graphic>
      </p:graphicFrame>
      <p:sp>
        <p:nvSpPr>
          <p:cNvPr id="31749" name="Text Box 5"/>
          <p:cNvSpPr txBox="1">
            <a:spLocks noChangeArrowheads="1"/>
          </p:cNvSpPr>
          <p:nvPr/>
        </p:nvSpPr>
        <p:spPr bwMode="auto">
          <a:xfrm>
            <a:off x="169863" y="990600"/>
            <a:ext cx="1143000" cy="400050"/>
          </a:xfrm>
          <a:prstGeom prst="rect">
            <a:avLst/>
          </a:prstGeom>
          <a:noFill/>
          <a:ln w="9525">
            <a:noFill/>
            <a:miter lim="800000"/>
            <a:headEnd/>
            <a:tailEnd/>
          </a:ln>
        </p:spPr>
        <p:txBody>
          <a:bodyPr>
            <a:spAutoFit/>
          </a:bodyPr>
          <a:lstStyle/>
          <a:p>
            <a:pPr>
              <a:defRPr/>
            </a:pPr>
            <a:r>
              <a:rPr lang="en-US" sz="2000" dirty="0">
                <a:latin typeface="+mj-lt"/>
                <a:cs typeface="Arial" charset="0"/>
              </a:rPr>
              <a:t>Percent</a:t>
            </a:r>
          </a:p>
        </p:txBody>
      </p:sp>
      <p:sp>
        <p:nvSpPr>
          <p:cNvPr id="11" name="Rectangle 83"/>
          <p:cNvSpPr>
            <a:spLocks noChangeArrowheads="1"/>
          </p:cNvSpPr>
          <p:nvPr/>
        </p:nvSpPr>
        <p:spPr bwMode="auto">
          <a:xfrm>
            <a:off x="36513" y="6357938"/>
            <a:ext cx="7431087" cy="461962"/>
          </a:xfrm>
          <a:prstGeom prst="rect">
            <a:avLst/>
          </a:prstGeom>
          <a:noFill/>
          <a:ln w="9525">
            <a:noFill/>
            <a:miter lim="800000"/>
            <a:headEnd/>
            <a:tailEnd/>
          </a:ln>
        </p:spPr>
        <p:txBody>
          <a:bodyPr>
            <a:spAutoFit/>
          </a:bodyPr>
          <a:lstStyle/>
          <a:p>
            <a:pPr>
              <a:defRPr/>
            </a:pPr>
            <a:r>
              <a:rPr lang="en-US" sz="1200" dirty="0">
                <a:latin typeface="+mj-lt"/>
                <a:cs typeface="Arial" charset="0"/>
              </a:rPr>
              <a:t>Base: Saw or needed to see a specialist in the past two years.</a:t>
            </a:r>
          </a:p>
          <a:p>
            <a:pPr>
              <a:defRPr/>
            </a:pPr>
            <a:r>
              <a:rPr lang="en-US" sz="1200" dirty="0">
                <a:latin typeface="+mj-lt"/>
                <a:cs typeface="Arial" charset="0"/>
              </a:rPr>
              <a:t>Source: 2011 Commonwealth Fund International Health Policy Survey of Sicker Adults in Eleven Countries.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477962"/>
          </a:xfrm>
        </p:spPr>
        <p:txBody>
          <a:bodyPr/>
          <a:lstStyle/>
          <a:p>
            <a:pPr algn="l"/>
            <a:r>
              <a:rPr lang="en-US" b="1" dirty="0" smtClean="0"/>
              <a:t>Spine surgeons in Ontario: A wasted precious resource</a:t>
            </a:r>
          </a:p>
        </p:txBody>
      </p:sp>
      <p:sp>
        <p:nvSpPr>
          <p:cNvPr id="29699" name="Content Placeholder 2"/>
          <p:cNvSpPr>
            <a:spLocks noGrp="1"/>
          </p:cNvSpPr>
          <p:nvPr>
            <p:ph idx="1"/>
          </p:nvPr>
        </p:nvSpPr>
        <p:spPr>
          <a:xfrm>
            <a:off x="838200" y="2133600"/>
            <a:ext cx="7848600" cy="3992563"/>
          </a:xfrm>
        </p:spPr>
        <p:txBody>
          <a:bodyPr/>
          <a:lstStyle/>
          <a:p>
            <a:r>
              <a:rPr lang="en-US" dirty="0" smtClean="0"/>
              <a:t>Only 10% of patients referred to a spine surgeon actually need surgery</a:t>
            </a:r>
          </a:p>
          <a:p>
            <a:r>
              <a:rPr lang="en-US" dirty="0" smtClean="0"/>
              <a:t>$24 million in unnecessary MRI scans</a:t>
            </a:r>
          </a:p>
        </p:txBody>
      </p:sp>
      <p:sp>
        <p:nvSpPr>
          <p:cNvPr id="29700" name="TextBox 4"/>
          <p:cNvSpPr txBox="1">
            <a:spLocks noChangeArrowheads="1"/>
          </p:cNvSpPr>
          <p:nvPr/>
        </p:nvSpPr>
        <p:spPr bwMode="auto">
          <a:xfrm>
            <a:off x="684213" y="6308725"/>
            <a:ext cx="6924675" cy="246063"/>
          </a:xfrm>
          <a:prstGeom prst="rect">
            <a:avLst/>
          </a:prstGeom>
          <a:noFill/>
          <a:ln w="9525">
            <a:noFill/>
            <a:miter lim="800000"/>
            <a:headEnd/>
            <a:tailEnd/>
          </a:ln>
        </p:spPr>
        <p:txBody>
          <a:bodyPr wrap="none">
            <a:spAutoFit/>
          </a:bodyPr>
          <a:lstStyle/>
          <a:p>
            <a:r>
              <a:rPr lang="en-US" sz="1000" b="1" dirty="0"/>
              <a:t>(</a:t>
            </a:r>
            <a:r>
              <a:rPr lang="en-US" sz="1000" b="1" dirty="0">
                <a:hlinkClick r:id="rId2"/>
              </a:rPr>
              <a:t>http://www.theglobeandmail.com/news/opinions/editorials/spine-surgery-can-become-much-more-efficient/article2023173</a:t>
            </a:r>
            <a:r>
              <a:rPr lang="en-US" sz="1000" b="1" dirty="0"/>
              <a:t>)</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t>The three solutions are:</a:t>
            </a:r>
            <a:endParaRPr lang="en-US" sz="4800" b="1" dirty="0"/>
          </a:p>
        </p:txBody>
      </p:sp>
      <p:sp>
        <p:nvSpPr>
          <p:cNvPr id="3" name="Content Placeholder 2"/>
          <p:cNvSpPr>
            <a:spLocks noGrp="1"/>
          </p:cNvSpPr>
          <p:nvPr>
            <p:ph idx="1"/>
          </p:nvPr>
        </p:nvSpPr>
        <p:spPr>
          <a:xfrm>
            <a:off x="755576" y="1600200"/>
            <a:ext cx="7848872" cy="4525963"/>
          </a:xfrm>
        </p:spPr>
        <p:txBody>
          <a:bodyPr/>
          <a:lstStyle/>
          <a:p>
            <a:pPr>
              <a:spcBef>
                <a:spcPct val="0"/>
              </a:spcBef>
            </a:pPr>
            <a:r>
              <a:rPr lang="en-US" sz="3600" dirty="0" smtClean="0"/>
              <a:t>Complete the First Stage of Medicare</a:t>
            </a:r>
          </a:p>
          <a:p>
            <a:pPr>
              <a:spcBef>
                <a:spcPct val="0"/>
              </a:spcBef>
            </a:pPr>
            <a:r>
              <a:rPr lang="en-US" sz="3600" dirty="0" smtClean="0"/>
              <a:t>Implement the Second Stage of Medicare</a:t>
            </a:r>
          </a:p>
          <a:p>
            <a:pPr>
              <a:spcBef>
                <a:spcPct val="0"/>
              </a:spcBef>
            </a:pPr>
            <a:r>
              <a:rPr lang="en-US" sz="3600" dirty="0" smtClean="0"/>
              <a:t>Develop a healthier population financed by fair taxation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t>Complete the First Stage of Medicare</a:t>
            </a:r>
            <a:endParaRPr lang="en-US" sz="4000" b="1" dirty="0"/>
          </a:p>
        </p:txBody>
      </p:sp>
      <p:sp>
        <p:nvSpPr>
          <p:cNvPr id="3" name="Content Placeholder 2"/>
          <p:cNvSpPr>
            <a:spLocks noGrp="1"/>
          </p:cNvSpPr>
          <p:nvPr>
            <p:ph idx="1"/>
          </p:nvPr>
        </p:nvSpPr>
        <p:spPr>
          <a:xfrm>
            <a:off x="755576" y="1600200"/>
            <a:ext cx="7931224" cy="4525963"/>
          </a:xfrm>
        </p:spPr>
        <p:txBody>
          <a:bodyPr/>
          <a:lstStyle/>
          <a:p>
            <a:r>
              <a:rPr lang="en-US" dirty="0" smtClean="0"/>
              <a:t>Medicare’s founders intended public coverage for pharmaceuticals, long term care, home care, and dental care</a:t>
            </a:r>
          </a:p>
          <a:p>
            <a:r>
              <a:rPr lang="en-US" dirty="0" smtClean="0"/>
              <a:t>Mainly private finance and for profit delivery for these sectors means higher costs, poorer quality, and needless suffering</a:t>
            </a:r>
          </a:p>
          <a:p>
            <a:r>
              <a:rPr lang="en-US" dirty="0" smtClean="0"/>
              <a:t>This would prevent cost shifting and “passive privatization”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ichael\AppData\Local\Microsoft\Windows\Temporary Internet Files\Content.IE5\WY6MBCPR\MC900105224[1].wmf"/>
          <p:cNvPicPr>
            <a:picLocks noChangeAspect="1" noChangeArrowheads="1"/>
          </p:cNvPicPr>
          <p:nvPr/>
        </p:nvPicPr>
        <p:blipFill>
          <a:blip r:embed="rId2" cstate="print"/>
          <a:srcRect/>
          <a:stretch>
            <a:fillRect/>
          </a:stretch>
        </p:blipFill>
        <p:spPr bwMode="auto">
          <a:xfrm>
            <a:off x="2339975" y="1341438"/>
            <a:ext cx="4392613"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2722562"/>
          </a:xfrm>
        </p:spPr>
        <p:txBody>
          <a:bodyPr/>
          <a:lstStyle/>
          <a:p>
            <a:r>
              <a:rPr lang="en-US" b="1" dirty="0" smtClean="0"/>
              <a:t>There are affordable solutions to the delivery system’s apparently intractable problems: The Second Stage of Medicare</a:t>
            </a:r>
          </a:p>
        </p:txBody>
      </p:sp>
      <p:pic>
        <p:nvPicPr>
          <p:cNvPr id="31747" name="Picture 2" descr="C:\Users\Michael\AppData\Local\Microsoft\Windows\Temporary Internet Files\Content.IE5\2T9FUFB9\MC900367676[1].wmf"/>
          <p:cNvPicPr>
            <a:picLocks noChangeAspect="1" noChangeArrowheads="1"/>
          </p:cNvPicPr>
          <p:nvPr/>
        </p:nvPicPr>
        <p:blipFill>
          <a:blip r:embed="rId2" cstate="print"/>
          <a:srcRect/>
          <a:stretch>
            <a:fillRect/>
          </a:stretch>
        </p:blipFill>
        <p:spPr bwMode="auto">
          <a:xfrm>
            <a:off x="2411413" y="3357563"/>
            <a:ext cx="4176712"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11188" y="404813"/>
            <a:ext cx="7847012" cy="1223962"/>
          </a:xfrm>
        </p:spPr>
        <p:txBody>
          <a:bodyPr rtlCol="0">
            <a:normAutofit fontScale="90000"/>
          </a:bodyPr>
          <a:lstStyle/>
          <a:p>
            <a:pPr algn="l" eaLnBrk="1" fontAlgn="auto" hangingPunct="1">
              <a:spcAft>
                <a:spcPts val="0"/>
              </a:spcAft>
              <a:defRPr/>
            </a:pPr>
            <a:r>
              <a:rPr lang="en-US" sz="4000" b="1" dirty="0" smtClean="0"/>
              <a:t>We need to change the way we deliver services</a:t>
            </a:r>
          </a:p>
        </p:txBody>
      </p:sp>
      <p:sp>
        <p:nvSpPr>
          <p:cNvPr id="32771" name="Rectangle 3"/>
          <p:cNvSpPr>
            <a:spLocks noGrp="1" noChangeArrowheads="1"/>
          </p:cNvSpPr>
          <p:nvPr>
            <p:ph type="subTitle" idx="1"/>
          </p:nvPr>
        </p:nvSpPr>
        <p:spPr>
          <a:xfrm>
            <a:off x="755650" y="1844675"/>
            <a:ext cx="7129463" cy="4397375"/>
          </a:xfrm>
        </p:spPr>
        <p:txBody>
          <a:bodyPr/>
          <a:lstStyle/>
          <a:p>
            <a:pPr algn="l" eaLnBrk="1" hangingPunct="1">
              <a:lnSpc>
                <a:spcPct val="90000"/>
              </a:lnSpc>
            </a:pPr>
            <a:r>
              <a:rPr lang="en-US" dirty="0" smtClean="0">
                <a:solidFill>
                  <a:schemeClr val="tx1"/>
                </a:solidFill>
              </a:rPr>
              <a:t>“Removing the financial barriers between the provider of health care and the recipient is a minor matter, a matter of law, a matter of taxation. The real problem is how do we reorganize the health delivery system. We have a health delivery system that is lamentably out of date.”</a:t>
            </a:r>
            <a:r>
              <a:rPr lang="en-US" b="1" dirty="0" smtClean="0">
                <a:solidFill>
                  <a:schemeClr val="tx1"/>
                </a:solidFill>
              </a:rPr>
              <a:t> </a:t>
            </a:r>
          </a:p>
          <a:p>
            <a:pPr algn="r" eaLnBrk="1" hangingPunct="1">
              <a:lnSpc>
                <a:spcPct val="90000"/>
              </a:lnSpc>
            </a:pPr>
            <a:r>
              <a:rPr lang="en-US" b="1" dirty="0" smtClean="0">
                <a:solidFill>
                  <a:schemeClr val="tx1"/>
                </a:solidFill>
              </a:rPr>
              <a:t>Tommy Douglas 1982</a:t>
            </a:r>
          </a:p>
          <a:p>
            <a:pPr algn="l" eaLnBrk="1" hangingPunct="1">
              <a:lnSpc>
                <a:spcPct val="90000"/>
              </a:lnSpc>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5650" y="1571625"/>
            <a:ext cx="7632700" cy="4881563"/>
          </a:xfrm>
        </p:spPr>
        <p:txBody>
          <a:bodyPr/>
          <a:lstStyle/>
          <a:p>
            <a:pPr algn="l" eaLnBrk="1" hangingPunct="1"/>
            <a:r>
              <a:rPr lang="en-US" sz="2800" dirty="0" smtClean="0"/>
              <a:t>“I am concerned about Medicare – not its fundamental principles -- but with the problems we knew would arise. Those of us who talked about Medicare back in the 1940’s, the 1950’s and the 1960’s kept reminding the public there were two phases to Medicare.  The first was to remove the financial barrier between those who provide health care services and those who need them.  We pointed out repeatedly that this phase was the easiest of the problems we would confront.”</a:t>
            </a:r>
            <a:r>
              <a:rPr lang="en-US" sz="3000" b="1" dirty="0" smtClean="0"/>
              <a:t/>
            </a:r>
            <a:br>
              <a:rPr lang="en-US" sz="3000" b="1" dirty="0" smtClean="0"/>
            </a:br>
            <a:r>
              <a:rPr lang="en-US" sz="3200" b="1" dirty="0" smtClean="0"/>
              <a:t>                                        </a:t>
            </a:r>
            <a:r>
              <a:rPr lang="en-US" sz="2800" b="1" dirty="0" smtClean="0"/>
              <a:t>Tommy Douglas 1979</a:t>
            </a:r>
            <a:endParaRPr lang="en-CA" sz="2800" b="1" dirty="0" smtClean="0"/>
          </a:p>
        </p:txBody>
      </p:sp>
      <p:sp>
        <p:nvSpPr>
          <p:cNvPr id="33795" name="TextBox 2"/>
          <p:cNvSpPr txBox="1">
            <a:spLocks noChangeArrowheads="1"/>
          </p:cNvSpPr>
          <p:nvPr/>
        </p:nvSpPr>
        <p:spPr bwMode="auto">
          <a:xfrm>
            <a:off x="500063" y="500063"/>
            <a:ext cx="7869237" cy="708025"/>
          </a:xfrm>
          <a:prstGeom prst="rect">
            <a:avLst/>
          </a:prstGeom>
          <a:noFill/>
          <a:ln w="9525">
            <a:noFill/>
            <a:miter lim="800000"/>
            <a:headEnd/>
            <a:tailEnd/>
          </a:ln>
        </p:spPr>
        <p:txBody>
          <a:bodyPr>
            <a:spAutoFit/>
          </a:bodyPr>
          <a:lstStyle/>
          <a:p>
            <a:r>
              <a:rPr lang="en-CA" sz="4000" b="1" dirty="0">
                <a:latin typeface="Calibri" pitchFamily="34" charset="0"/>
              </a:rPr>
              <a:t>Catching Medicare’s second stage</a:t>
            </a:r>
            <a:endParaRPr lang="en-CA" sz="40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5988050"/>
          </a:xfrm>
        </p:spPr>
        <p:txBody>
          <a:bodyPr/>
          <a:lstStyle/>
          <a:p>
            <a:pPr algn="l" eaLnBrk="1" hangingPunct="1"/>
            <a:r>
              <a:rPr lang="en-US" sz="3200" dirty="0" smtClean="0"/>
              <a:t>“The phase number two would be the much more difficult one and that was to alter our delivery system to reduce costs and put the emphasis on preventative medicine….</a:t>
            </a:r>
            <a:br>
              <a:rPr lang="en-US" sz="3200" dirty="0" smtClean="0"/>
            </a:br>
            <a:r>
              <a:rPr lang="en-US" sz="3200" dirty="0" smtClean="0"/>
              <a:t> </a:t>
            </a:r>
            <a:br>
              <a:rPr lang="en-US" sz="3200" dirty="0" smtClean="0"/>
            </a:br>
            <a:r>
              <a:rPr lang="en-US" sz="3200" dirty="0" smtClean="0"/>
              <a:t>Canadians can be proud of Medicare, but what we have to apply ourselves to now is that we have not yet grappled seriously with the second phase.”</a:t>
            </a:r>
            <a:br>
              <a:rPr lang="en-US" sz="3200" dirty="0" smtClean="0"/>
            </a:br>
            <a:r>
              <a:rPr lang="en-US" sz="3200" b="1" dirty="0" smtClean="0"/>
              <a:t/>
            </a:r>
            <a:br>
              <a:rPr lang="en-US" sz="3200" b="1" dirty="0" smtClean="0"/>
            </a:br>
            <a:r>
              <a:rPr lang="en-US" sz="3200" b="1" dirty="0" smtClean="0"/>
              <a:t>                                      </a:t>
            </a:r>
            <a:r>
              <a:rPr lang="en-US" sz="2800" b="1" dirty="0" smtClean="0"/>
              <a:t>Tommy Douglas 1979</a:t>
            </a:r>
            <a:endParaRPr lang="en-CA" sz="28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71500" y="1285875"/>
            <a:ext cx="8001000" cy="3533775"/>
          </a:xfrm>
        </p:spPr>
        <p:txBody>
          <a:bodyPr/>
          <a:lstStyle/>
          <a:p>
            <a:r>
              <a:rPr lang="en-US" sz="5400" b="1" dirty="0" smtClean="0"/>
              <a:t>The Second Stage of Medicare is delivering health services differently to keep people well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51520" y="274638"/>
            <a:ext cx="8280920" cy="1354162"/>
          </a:xfrm>
        </p:spPr>
        <p:txBody>
          <a:bodyPr/>
          <a:lstStyle/>
          <a:p>
            <a:pPr algn="l"/>
            <a:r>
              <a:rPr lang="en-US" sz="3600" b="1" dirty="0" smtClean="0"/>
              <a:t>With few if any new resources, Canada’s health system could provide:</a:t>
            </a:r>
          </a:p>
        </p:txBody>
      </p:sp>
      <p:sp>
        <p:nvSpPr>
          <p:cNvPr id="37891" name="Content Placeholder 2"/>
          <p:cNvSpPr>
            <a:spLocks noGrp="1"/>
          </p:cNvSpPr>
          <p:nvPr>
            <p:ph idx="1"/>
          </p:nvPr>
        </p:nvSpPr>
        <p:spPr>
          <a:xfrm>
            <a:off x="533400" y="1916832"/>
            <a:ext cx="8215064" cy="3672408"/>
          </a:xfrm>
        </p:spPr>
        <p:txBody>
          <a:bodyPr/>
          <a:lstStyle/>
          <a:p>
            <a:r>
              <a:rPr lang="en-US" sz="2800" dirty="0" smtClean="0"/>
              <a:t>Elective surgery within two months</a:t>
            </a:r>
          </a:p>
          <a:p>
            <a:r>
              <a:rPr lang="en-US" sz="2800" dirty="0" smtClean="0"/>
              <a:t>Elective specialized care within one week</a:t>
            </a:r>
          </a:p>
          <a:p>
            <a:r>
              <a:rPr lang="en-US" sz="2800" dirty="0" smtClean="0"/>
              <a:t>Same day access to one on our regular primary health care providers – NOT a walk in clinic or ER!</a:t>
            </a:r>
          </a:p>
          <a:p>
            <a:r>
              <a:rPr lang="en-US" sz="2800" dirty="0" smtClean="0"/>
              <a:t>A healthier population!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lstStyle/>
          <a:p>
            <a:pPr algn="l"/>
            <a:r>
              <a:rPr lang="en-US" b="1" dirty="0" smtClean="0"/>
              <a:t>These improvements should be implemented in such a way that:</a:t>
            </a:r>
            <a:endParaRPr lang="en-US" b="1" dirty="0"/>
          </a:p>
        </p:txBody>
      </p:sp>
      <p:sp>
        <p:nvSpPr>
          <p:cNvPr id="3" name="Content Placeholder 2"/>
          <p:cNvSpPr>
            <a:spLocks noGrp="1"/>
          </p:cNvSpPr>
          <p:nvPr>
            <p:ph idx="1"/>
          </p:nvPr>
        </p:nvSpPr>
        <p:spPr>
          <a:xfrm>
            <a:off x="899592" y="1916832"/>
            <a:ext cx="7416824" cy="4536504"/>
          </a:xfrm>
        </p:spPr>
        <p:txBody>
          <a:bodyPr/>
          <a:lstStyle/>
          <a:p>
            <a:r>
              <a:rPr lang="en-US" sz="2800" dirty="0" smtClean="0"/>
              <a:t>Empowers patients and families in their own healthcare, in program planning, and in policy development and implementation</a:t>
            </a:r>
          </a:p>
          <a:p>
            <a:r>
              <a:rPr lang="en-US" sz="2800" dirty="0" smtClean="0"/>
              <a:t>Ensures that health care providers are available where patients need care</a:t>
            </a:r>
          </a:p>
          <a:p>
            <a:r>
              <a:rPr lang="en-US" sz="2800" dirty="0" smtClean="0"/>
              <a:t>Enhances the quality of worklife of providers</a:t>
            </a:r>
          </a:p>
          <a:p>
            <a:r>
              <a:rPr lang="en-US" sz="2800" dirty="0" smtClean="0"/>
              <a:t>Strengthens communities</a:t>
            </a:r>
          </a:p>
          <a:p>
            <a:r>
              <a:rPr lang="en-US" sz="2800" dirty="0" smtClean="0"/>
              <a:t>And, Improves Canada’s overall health status and quality of life</a:t>
            </a:r>
          </a:p>
          <a:p>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7458075" y="2270125"/>
            <a:ext cx="1371600" cy="137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A0D4D8"/>
              </a:gs>
            </a:gsLst>
            <a:lin ang="0" scaled="1"/>
          </a:gradFill>
          <a:ln w="9525" algn="ctr">
            <a:solidFill>
              <a:schemeClr val="tx1"/>
            </a:solidFill>
            <a:miter lim="800000"/>
            <a:headEnd/>
            <a:tailEnd/>
          </a:ln>
        </p:spPr>
        <p:txBody>
          <a:bodyPr wrap="none" anchor="ctr"/>
          <a:lstStyle/>
          <a:p>
            <a:endParaRPr lang="en-US" dirty="0"/>
          </a:p>
        </p:txBody>
      </p:sp>
      <p:sp>
        <p:nvSpPr>
          <p:cNvPr id="38915" name="AutoShape 3"/>
          <p:cNvSpPr>
            <a:spLocks noChangeArrowheads="1"/>
          </p:cNvSpPr>
          <p:nvPr/>
        </p:nvSpPr>
        <p:spPr bwMode="auto">
          <a:xfrm flipH="1" flipV="1">
            <a:off x="7458075" y="3036888"/>
            <a:ext cx="1371600" cy="137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A0D4D8"/>
              </a:gs>
            </a:gsLst>
            <a:lin ang="0" scaled="1"/>
          </a:gradFill>
          <a:ln w="9525" algn="ctr">
            <a:solidFill>
              <a:schemeClr val="tx1"/>
            </a:solidFill>
            <a:miter lim="800000"/>
            <a:headEnd/>
            <a:tailEnd/>
          </a:ln>
        </p:spPr>
        <p:txBody>
          <a:bodyPr wrap="none" anchor="ctr"/>
          <a:lstStyle/>
          <a:p>
            <a:endParaRPr lang="en-US" dirty="0"/>
          </a:p>
        </p:txBody>
      </p:sp>
      <p:sp>
        <p:nvSpPr>
          <p:cNvPr id="38916" name="AutoShape 4"/>
          <p:cNvSpPr>
            <a:spLocks noChangeArrowheads="1"/>
          </p:cNvSpPr>
          <p:nvPr/>
        </p:nvSpPr>
        <p:spPr bwMode="auto">
          <a:xfrm>
            <a:off x="211138" y="1673225"/>
            <a:ext cx="1398587" cy="3198813"/>
          </a:xfrm>
          <a:prstGeom prst="rightArrow">
            <a:avLst>
              <a:gd name="adj1" fmla="val 50000"/>
              <a:gd name="adj2" fmla="val 25000"/>
            </a:avLst>
          </a:prstGeom>
          <a:gradFill rotWithShape="1">
            <a:gsLst>
              <a:gs pos="0">
                <a:schemeClr val="bg1"/>
              </a:gs>
              <a:gs pos="100000">
                <a:srgbClr val="A5A5C3">
                  <a:alpha val="75000"/>
                </a:srgbClr>
              </a:gs>
            </a:gsLst>
            <a:lin ang="0" scaled="1"/>
          </a:gradFill>
          <a:ln w="9525" algn="ctr">
            <a:solidFill>
              <a:schemeClr val="tx1"/>
            </a:solidFill>
            <a:miter lim="800000"/>
            <a:headEnd/>
            <a:tailEnd/>
          </a:ln>
        </p:spPr>
        <p:txBody>
          <a:bodyPr wrap="none" anchor="ctr"/>
          <a:lstStyle/>
          <a:p>
            <a:endParaRPr lang="en-CA" dirty="0"/>
          </a:p>
        </p:txBody>
      </p:sp>
      <p:sp>
        <p:nvSpPr>
          <p:cNvPr id="38917" name="AutoShape 5"/>
          <p:cNvSpPr>
            <a:spLocks noChangeArrowheads="1"/>
          </p:cNvSpPr>
          <p:nvPr/>
        </p:nvSpPr>
        <p:spPr bwMode="auto">
          <a:xfrm>
            <a:off x="1506538" y="1673225"/>
            <a:ext cx="1500187" cy="3198813"/>
          </a:xfrm>
          <a:prstGeom prst="rightArrow">
            <a:avLst>
              <a:gd name="adj1" fmla="val 50000"/>
              <a:gd name="adj2" fmla="val 25000"/>
            </a:avLst>
          </a:prstGeom>
          <a:gradFill rotWithShape="1">
            <a:gsLst>
              <a:gs pos="0">
                <a:schemeClr val="bg1"/>
              </a:gs>
              <a:gs pos="100000">
                <a:srgbClr val="FFFF99">
                  <a:alpha val="75000"/>
                </a:srgbClr>
              </a:gs>
            </a:gsLst>
            <a:lin ang="0" scaled="1"/>
          </a:gradFill>
          <a:ln w="9525" algn="ctr">
            <a:solidFill>
              <a:schemeClr val="tx1"/>
            </a:solidFill>
            <a:miter lim="800000"/>
            <a:headEnd/>
            <a:tailEnd/>
          </a:ln>
        </p:spPr>
        <p:txBody>
          <a:bodyPr wrap="none" anchor="ctr"/>
          <a:lstStyle/>
          <a:p>
            <a:endParaRPr lang="en-CA" dirty="0"/>
          </a:p>
        </p:txBody>
      </p:sp>
      <p:sp>
        <p:nvSpPr>
          <p:cNvPr id="38918" name="AutoShape 6"/>
          <p:cNvSpPr>
            <a:spLocks noChangeArrowheads="1"/>
          </p:cNvSpPr>
          <p:nvPr/>
        </p:nvSpPr>
        <p:spPr bwMode="auto">
          <a:xfrm>
            <a:off x="2917825" y="1673225"/>
            <a:ext cx="1484313" cy="3198813"/>
          </a:xfrm>
          <a:prstGeom prst="rightArrow">
            <a:avLst>
              <a:gd name="adj1" fmla="val 50000"/>
              <a:gd name="adj2" fmla="val 25000"/>
            </a:avLst>
          </a:prstGeom>
          <a:gradFill rotWithShape="1">
            <a:gsLst>
              <a:gs pos="0">
                <a:schemeClr val="bg1"/>
              </a:gs>
              <a:gs pos="100000">
                <a:schemeClr val="folHlink">
                  <a:alpha val="75000"/>
                </a:schemeClr>
              </a:gs>
            </a:gsLst>
            <a:lin ang="0" scaled="1"/>
          </a:gradFill>
          <a:ln w="9525" algn="ctr">
            <a:solidFill>
              <a:schemeClr val="tx1"/>
            </a:solidFill>
            <a:miter lim="800000"/>
            <a:headEnd/>
            <a:tailEnd/>
          </a:ln>
        </p:spPr>
        <p:txBody>
          <a:bodyPr wrap="none" anchor="ctr"/>
          <a:lstStyle/>
          <a:p>
            <a:endParaRPr lang="en-CA" dirty="0"/>
          </a:p>
        </p:txBody>
      </p:sp>
      <p:sp>
        <p:nvSpPr>
          <p:cNvPr id="38919" name="AutoShape 7"/>
          <p:cNvSpPr>
            <a:spLocks noChangeArrowheads="1"/>
          </p:cNvSpPr>
          <p:nvPr/>
        </p:nvSpPr>
        <p:spPr bwMode="auto">
          <a:xfrm>
            <a:off x="4337050" y="1673225"/>
            <a:ext cx="3087688" cy="3198813"/>
          </a:xfrm>
          <a:prstGeom prst="rightArrow">
            <a:avLst>
              <a:gd name="adj1" fmla="val 50000"/>
              <a:gd name="adj2" fmla="val 25000"/>
            </a:avLst>
          </a:prstGeom>
          <a:gradFill rotWithShape="1">
            <a:gsLst>
              <a:gs pos="0">
                <a:schemeClr val="bg1"/>
              </a:gs>
              <a:gs pos="100000">
                <a:schemeClr val="accent1">
                  <a:alpha val="75000"/>
                </a:schemeClr>
              </a:gs>
            </a:gsLst>
            <a:lin ang="0" scaled="1"/>
          </a:gradFill>
          <a:ln w="9525" algn="ctr">
            <a:solidFill>
              <a:schemeClr val="tx1"/>
            </a:solidFill>
            <a:miter lim="800000"/>
            <a:headEnd/>
            <a:tailEnd/>
          </a:ln>
        </p:spPr>
        <p:txBody>
          <a:bodyPr wrap="none" anchor="ctr"/>
          <a:lstStyle/>
          <a:p>
            <a:endParaRPr lang="en-CA" dirty="0"/>
          </a:p>
        </p:txBody>
      </p:sp>
      <p:sp>
        <p:nvSpPr>
          <p:cNvPr id="38920" name="Rectangle 8"/>
          <p:cNvSpPr>
            <a:spLocks noGrp="1" noChangeArrowheads="1"/>
          </p:cNvSpPr>
          <p:nvPr>
            <p:ph type="title"/>
          </p:nvPr>
        </p:nvSpPr>
        <p:spPr>
          <a:xfrm>
            <a:off x="684213" y="260350"/>
            <a:ext cx="7772400" cy="719138"/>
          </a:xfrm>
        </p:spPr>
        <p:txBody>
          <a:bodyPr/>
          <a:lstStyle/>
          <a:p>
            <a:pPr eaLnBrk="1" hangingPunct="1"/>
            <a:r>
              <a:rPr lang="en-US" sz="4000" b="1" dirty="0" smtClean="0">
                <a:latin typeface="Arial" pitchFamily="34" charset="0"/>
              </a:rPr>
              <a:t>Toronto Arthroplasty Model</a:t>
            </a:r>
            <a:endParaRPr lang="en-CA" sz="4000" b="1" dirty="0" smtClean="0">
              <a:latin typeface="Arial" pitchFamily="34" charset="0"/>
            </a:endParaRPr>
          </a:p>
        </p:txBody>
      </p:sp>
      <p:pic>
        <p:nvPicPr>
          <p:cNvPr id="38921" name="Picture 23" descr="CI Clerk copy"/>
          <p:cNvPicPr>
            <a:picLocks noGrp="1" noChangeAspect="1" noChangeArrowheads="1"/>
          </p:cNvPicPr>
          <p:nvPr>
            <p:ph idx="1"/>
          </p:nvPr>
        </p:nvPicPr>
        <p:blipFill>
          <a:blip r:embed="rId3" cstate="print"/>
          <a:srcRect/>
          <a:stretch>
            <a:fillRect/>
          </a:stretch>
        </p:blipFill>
        <p:spPr>
          <a:xfrm>
            <a:off x="1333500" y="3165475"/>
            <a:ext cx="1812925" cy="958850"/>
          </a:xfrm>
          <a:noFill/>
        </p:spPr>
      </p:pic>
      <p:pic>
        <p:nvPicPr>
          <p:cNvPr id="38922" name="Picture 9" descr="j0287047"/>
          <p:cNvPicPr>
            <a:picLocks noChangeAspect="1" noChangeArrowheads="1"/>
          </p:cNvPicPr>
          <p:nvPr/>
        </p:nvPicPr>
        <p:blipFill>
          <a:blip r:embed="rId4" cstate="print"/>
          <a:srcRect/>
          <a:stretch>
            <a:fillRect/>
          </a:stretch>
        </p:blipFill>
        <p:spPr bwMode="auto">
          <a:xfrm>
            <a:off x="7458075" y="2589213"/>
            <a:ext cx="1371600" cy="1368425"/>
          </a:xfrm>
          <a:prstGeom prst="rect">
            <a:avLst/>
          </a:prstGeom>
          <a:noFill/>
          <a:ln w="9525">
            <a:noFill/>
            <a:miter lim="800000"/>
            <a:headEnd/>
            <a:tailEnd/>
          </a:ln>
        </p:spPr>
      </p:pic>
      <p:sp>
        <p:nvSpPr>
          <p:cNvPr id="38923" name="Text Box 10"/>
          <p:cNvSpPr txBox="1">
            <a:spLocks noChangeArrowheads="1"/>
          </p:cNvSpPr>
          <p:nvPr/>
        </p:nvSpPr>
        <p:spPr bwMode="auto">
          <a:xfrm>
            <a:off x="1619250" y="1125538"/>
            <a:ext cx="976313" cy="517525"/>
          </a:xfrm>
          <a:prstGeom prst="rect">
            <a:avLst/>
          </a:prstGeom>
          <a:noFill/>
          <a:ln w="9525">
            <a:noFill/>
            <a:miter lim="800000"/>
            <a:headEnd/>
            <a:tailEnd/>
          </a:ln>
        </p:spPr>
        <p:txBody>
          <a:bodyPr anchor="ctr" anchorCtr="1"/>
          <a:lstStyle/>
          <a:p>
            <a:pPr algn="ctr">
              <a:spcBef>
                <a:spcPct val="50000"/>
              </a:spcBef>
            </a:pPr>
            <a:r>
              <a:rPr lang="en-US" sz="1800" b="1" dirty="0">
                <a:solidFill>
                  <a:srgbClr val="FF5050"/>
                </a:solidFill>
                <a:latin typeface="Arial" pitchFamily="34" charset="0"/>
              </a:rPr>
              <a:t>Central Intake</a:t>
            </a:r>
          </a:p>
        </p:txBody>
      </p:sp>
      <p:sp>
        <p:nvSpPr>
          <p:cNvPr id="38924" name="Text Box 11"/>
          <p:cNvSpPr txBox="1">
            <a:spLocks noChangeArrowheads="1"/>
          </p:cNvSpPr>
          <p:nvPr/>
        </p:nvSpPr>
        <p:spPr bwMode="auto">
          <a:xfrm>
            <a:off x="2627313" y="1125538"/>
            <a:ext cx="1657350" cy="1079500"/>
          </a:xfrm>
          <a:prstGeom prst="rect">
            <a:avLst/>
          </a:prstGeom>
          <a:noFill/>
          <a:ln w="9525">
            <a:noFill/>
            <a:miter lim="800000"/>
            <a:headEnd/>
            <a:tailEnd/>
          </a:ln>
        </p:spPr>
        <p:txBody>
          <a:bodyPr anchor="ctr" anchorCtr="1"/>
          <a:lstStyle/>
          <a:p>
            <a:pPr algn="ctr">
              <a:spcBef>
                <a:spcPct val="50000"/>
              </a:spcBef>
            </a:pPr>
            <a:r>
              <a:rPr lang="en-US" sz="1800" b="1" dirty="0">
                <a:solidFill>
                  <a:srgbClr val="FF5050"/>
                </a:solidFill>
                <a:latin typeface="Arial" pitchFamily="34" charset="0"/>
              </a:rPr>
              <a:t>Assessment</a:t>
            </a:r>
          </a:p>
          <a:p>
            <a:pPr algn="ctr"/>
            <a:r>
              <a:rPr lang="en-US" sz="1800" b="1" dirty="0">
                <a:solidFill>
                  <a:srgbClr val="FF5050"/>
                </a:solidFill>
                <a:latin typeface="Arial" pitchFamily="34" charset="0"/>
              </a:rPr>
              <a:t>Advanced Practice Physio</a:t>
            </a:r>
          </a:p>
        </p:txBody>
      </p:sp>
      <p:sp>
        <p:nvSpPr>
          <p:cNvPr id="38925" name="Text Box 12"/>
          <p:cNvSpPr txBox="1">
            <a:spLocks noChangeArrowheads="1"/>
          </p:cNvSpPr>
          <p:nvPr/>
        </p:nvSpPr>
        <p:spPr bwMode="auto">
          <a:xfrm>
            <a:off x="4356100" y="1125538"/>
            <a:ext cx="1465263" cy="622300"/>
          </a:xfrm>
          <a:prstGeom prst="rect">
            <a:avLst/>
          </a:prstGeom>
          <a:noFill/>
          <a:ln w="9525">
            <a:noFill/>
            <a:miter lim="800000"/>
            <a:headEnd/>
            <a:tailEnd/>
          </a:ln>
        </p:spPr>
        <p:txBody>
          <a:bodyPr anchor="ctr" anchorCtr="1"/>
          <a:lstStyle/>
          <a:p>
            <a:pPr algn="ctr"/>
            <a:r>
              <a:rPr lang="en-US" sz="1800" b="1" dirty="0">
                <a:latin typeface="Arial" pitchFamily="34" charset="0"/>
              </a:rPr>
              <a:t>Surgeon</a:t>
            </a:r>
          </a:p>
          <a:p>
            <a:pPr algn="ctr"/>
            <a:r>
              <a:rPr lang="en-US" sz="1800" b="1" dirty="0">
                <a:latin typeface="Arial" pitchFamily="34" charset="0"/>
              </a:rPr>
              <a:t>Consult</a:t>
            </a:r>
          </a:p>
        </p:txBody>
      </p:sp>
      <p:sp>
        <p:nvSpPr>
          <p:cNvPr id="38926" name="Text Box 13"/>
          <p:cNvSpPr txBox="1">
            <a:spLocks noChangeArrowheads="1"/>
          </p:cNvSpPr>
          <p:nvPr/>
        </p:nvSpPr>
        <p:spPr bwMode="auto">
          <a:xfrm>
            <a:off x="6011863" y="1196975"/>
            <a:ext cx="1149350" cy="304800"/>
          </a:xfrm>
          <a:prstGeom prst="rect">
            <a:avLst/>
          </a:prstGeom>
          <a:noFill/>
          <a:ln w="9525">
            <a:noFill/>
            <a:miter lim="800000"/>
            <a:headEnd/>
            <a:tailEnd/>
          </a:ln>
        </p:spPr>
        <p:txBody>
          <a:bodyPr anchor="ctr" anchorCtr="1"/>
          <a:lstStyle/>
          <a:p>
            <a:pPr algn="ctr">
              <a:spcBef>
                <a:spcPct val="50000"/>
              </a:spcBef>
            </a:pPr>
            <a:r>
              <a:rPr lang="en-US" sz="1800" b="1" dirty="0">
                <a:latin typeface="Arial" pitchFamily="34" charset="0"/>
              </a:rPr>
              <a:t>Surgery</a:t>
            </a:r>
          </a:p>
        </p:txBody>
      </p:sp>
      <p:sp>
        <p:nvSpPr>
          <p:cNvPr id="38927" name="Text Box 14"/>
          <p:cNvSpPr txBox="1">
            <a:spLocks noChangeArrowheads="1"/>
          </p:cNvSpPr>
          <p:nvPr/>
        </p:nvSpPr>
        <p:spPr bwMode="auto">
          <a:xfrm>
            <a:off x="7380288" y="1125538"/>
            <a:ext cx="1411287" cy="930275"/>
          </a:xfrm>
          <a:prstGeom prst="rect">
            <a:avLst/>
          </a:prstGeom>
          <a:noFill/>
          <a:ln w="9525">
            <a:noFill/>
            <a:miter lim="800000"/>
            <a:headEnd/>
            <a:tailEnd/>
          </a:ln>
        </p:spPr>
        <p:txBody>
          <a:bodyPr anchor="ctr" anchorCtr="1"/>
          <a:lstStyle/>
          <a:p>
            <a:pPr algn="ctr">
              <a:spcBef>
                <a:spcPct val="50000"/>
              </a:spcBef>
            </a:pPr>
            <a:r>
              <a:rPr lang="en-US" sz="1800" b="1" dirty="0">
                <a:latin typeface="Arial" pitchFamily="34" charset="0"/>
              </a:rPr>
              <a:t>Post-Op Discharge Follow-Up</a:t>
            </a:r>
          </a:p>
        </p:txBody>
      </p:sp>
      <p:sp>
        <p:nvSpPr>
          <p:cNvPr id="38928" name="Text Box 15"/>
          <p:cNvSpPr txBox="1">
            <a:spLocks noChangeArrowheads="1"/>
          </p:cNvSpPr>
          <p:nvPr/>
        </p:nvSpPr>
        <p:spPr bwMode="auto">
          <a:xfrm>
            <a:off x="0" y="1125538"/>
            <a:ext cx="1465263" cy="517525"/>
          </a:xfrm>
          <a:prstGeom prst="rect">
            <a:avLst/>
          </a:prstGeom>
          <a:noFill/>
          <a:ln w="9525">
            <a:noFill/>
            <a:miter lim="800000"/>
            <a:headEnd/>
            <a:tailEnd/>
          </a:ln>
        </p:spPr>
        <p:txBody>
          <a:bodyPr anchor="ctr" anchorCtr="1"/>
          <a:lstStyle/>
          <a:p>
            <a:pPr algn="ctr">
              <a:spcBef>
                <a:spcPct val="50000"/>
              </a:spcBef>
            </a:pPr>
            <a:r>
              <a:rPr lang="en-US" sz="1800" b="1" dirty="0">
                <a:latin typeface="Arial" pitchFamily="34" charset="0"/>
              </a:rPr>
              <a:t>Referring Physician</a:t>
            </a:r>
          </a:p>
        </p:txBody>
      </p:sp>
      <p:pic>
        <p:nvPicPr>
          <p:cNvPr id="38929" name="Picture 16" descr="Dr"/>
          <p:cNvPicPr>
            <a:picLocks noChangeAspect="1" noChangeArrowheads="1"/>
          </p:cNvPicPr>
          <p:nvPr/>
        </p:nvPicPr>
        <p:blipFill>
          <a:blip r:embed="rId5" cstate="print"/>
          <a:srcRect/>
          <a:stretch>
            <a:fillRect/>
          </a:stretch>
        </p:blipFill>
        <p:spPr bwMode="auto">
          <a:xfrm>
            <a:off x="95250" y="2589213"/>
            <a:ext cx="1152525" cy="1368425"/>
          </a:xfrm>
          <a:prstGeom prst="rect">
            <a:avLst/>
          </a:prstGeom>
          <a:noFill/>
          <a:ln w="9525">
            <a:noFill/>
            <a:miter lim="800000"/>
            <a:headEnd/>
            <a:tailEnd/>
          </a:ln>
        </p:spPr>
      </p:pic>
      <p:pic>
        <p:nvPicPr>
          <p:cNvPr id="38930" name="Picture 17" descr="MD-APPT-Assessment-Folder-C"/>
          <p:cNvPicPr>
            <a:picLocks noChangeAspect="1" noChangeArrowheads="1"/>
          </p:cNvPicPr>
          <p:nvPr/>
        </p:nvPicPr>
        <p:blipFill>
          <a:blip r:embed="rId6" cstate="print"/>
          <a:srcRect/>
          <a:stretch>
            <a:fillRect/>
          </a:stretch>
        </p:blipFill>
        <p:spPr bwMode="auto">
          <a:xfrm>
            <a:off x="4098925" y="2587625"/>
            <a:ext cx="2020888" cy="1371600"/>
          </a:xfrm>
          <a:prstGeom prst="rect">
            <a:avLst/>
          </a:prstGeom>
          <a:noFill/>
          <a:ln w="9525">
            <a:noFill/>
            <a:miter lim="800000"/>
            <a:headEnd/>
            <a:tailEnd/>
          </a:ln>
        </p:spPr>
      </p:pic>
      <p:pic>
        <p:nvPicPr>
          <p:cNvPr id="38931" name="Picture 18" descr="Surgery-3"/>
          <p:cNvPicPr>
            <a:picLocks noChangeAspect="1" noChangeArrowheads="1"/>
          </p:cNvPicPr>
          <p:nvPr/>
        </p:nvPicPr>
        <p:blipFill>
          <a:blip r:embed="rId7" cstate="print"/>
          <a:srcRect/>
          <a:stretch>
            <a:fillRect/>
          </a:stretch>
        </p:blipFill>
        <p:spPr bwMode="auto">
          <a:xfrm>
            <a:off x="6269038" y="2589213"/>
            <a:ext cx="1106487" cy="1368425"/>
          </a:xfrm>
          <a:prstGeom prst="rect">
            <a:avLst/>
          </a:prstGeom>
          <a:noFill/>
          <a:ln w="9525">
            <a:noFill/>
            <a:miter lim="800000"/>
            <a:headEnd/>
            <a:tailEnd/>
          </a:ln>
        </p:spPr>
      </p:pic>
      <p:pic>
        <p:nvPicPr>
          <p:cNvPr id="38932" name="Picture 19" descr="Appt-Pt"/>
          <p:cNvPicPr>
            <a:picLocks noChangeAspect="1" noChangeArrowheads="1"/>
          </p:cNvPicPr>
          <p:nvPr/>
        </p:nvPicPr>
        <p:blipFill>
          <a:blip r:embed="rId8" cstate="print"/>
          <a:srcRect/>
          <a:stretch>
            <a:fillRect/>
          </a:stretch>
        </p:blipFill>
        <p:spPr bwMode="auto">
          <a:xfrm>
            <a:off x="2243138" y="2587625"/>
            <a:ext cx="2020887" cy="1371600"/>
          </a:xfrm>
          <a:prstGeom prst="rect">
            <a:avLst/>
          </a:prstGeom>
          <a:noFill/>
          <a:ln w="9525">
            <a:noFill/>
            <a:miter lim="800000"/>
            <a:headEnd/>
            <a:tailEnd/>
          </a:ln>
        </p:spPr>
      </p:pic>
      <p:sp>
        <p:nvSpPr>
          <p:cNvPr id="38933" name="Text Box 20"/>
          <p:cNvSpPr txBox="1">
            <a:spLocks noChangeArrowheads="1"/>
          </p:cNvSpPr>
          <p:nvPr/>
        </p:nvSpPr>
        <p:spPr bwMode="auto">
          <a:xfrm>
            <a:off x="2555875" y="4584700"/>
            <a:ext cx="1658938" cy="1581150"/>
          </a:xfrm>
          <a:prstGeom prst="rect">
            <a:avLst/>
          </a:prstGeom>
          <a:noFill/>
          <a:ln w="9525">
            <a:noFill/>
            <a:miter lim="800000"/>
            <a:headEnd/>
            <a:tailEnd/>
          </a:ln>
        </p:spPr>
        <p:txBody>
          <a:bodyPr/>
          <a:lstStyle/>
          <a:p>
            <a:pPr>
              <a:spcBef>
                <a:spcPct val="20000"/>
              </a:spcBef>
            </a:pPr>
            <a:endParaRPr lang="en-US" sz="1200" b="1" dirty="0">
              <a:solidFill>
                <a:schemeClr val="accent2"/>
              </a:solidFill>
              <a:latin typeface="Arial" pitchFamily="34" charset="0"/>
            </a:endParaRPr>
          </a:p>
          <a:p>
            <a:pPr algn="ctr">
              <a:lnSpc>
                <a:spcPct val="80000"/>
              </a:lnSpc>
              <a:spcBef>
                <a:spcPct val="20000"/>
              </a:spcBef>
            </a:pPr>
            <a:r>
              <a:rPr lang="en-US" sz="1800" b="1" dirty="0">
                <a:latin typeface="Arial" pitchFamily="34" charset="0"/>
              </a:rPr>
              <a:t>Holland Centre</a:t>
            </a:r>
          </a:p>
          <a:p>
            <a:pPr algn="ctr">
              <a:lnSpc>
                <a:spcPct val="80000"/>
              </a:lnSpc>
              <a:spcBef>
                <a:spcPct val="20000"/>
              </a:spcBef>
            </a:pPr>
            <a:r>
              <a:rPr lang="en-US" sz="1800" b="1" dirty="0">
                <a:latin typeface="Arial" pitchFamily="34" charset="0"/>
              </a:rPr>
              <a:t>and</a:t>
            </a:r>
          </a:p>
          <a:p>
            <a:pPr algn="ctr">
              <a:lnSpc>
                <a:spcPct val="80000"/>
              </a:lnSpc>
              <a:spcBef>
                <a:spcPct val="20000"/>
              </a:spcBef>
            </a:pPr>
            <a:r>
              <a:rPr lang="en-US" sz="1800" b="1" dirty="0">
                <a:latin typeface="Arial" pitchFamily="34" charset="0"/>
              </a:rPr>
              <a:t>Toronto Western</a:t>
            </a:r>
          </a:p>
          <a:p>
            <a:pPr>
              <a:spcBef>
                <a:spcPct val="20000"/>
              </a:spcBef>
            </a:pPr>
            <a:endParaRPr lang="en-US" sz="1200" b="1" dirty="0">
              <a:latin typeface="Arial" pitchFamily="34" charset="0"/>
            </a:endParaRPr>
          </a:p>
        </p:txBody>
      </p:sp>
      <p:sp>
        <p:nvSpPr>
          <p:cNvPr id="38934" name="Text Box 21"/>
          <p:cNvSpPr txBox="1">
            <a:spLocks noChangeArrowheads="1"/>
          </p:cNvSpPr>
          <p:nvPr/>
        </p:nvSpPr>
        <p:spPr bwMode="auto">
          <a:xfrm>
            <a:off x="1247775" y="4935538"/>
            <a:ext cx="1306513" cy="641350"/>
          </a:xfrm>
          <a:prstGeom prst="rect">
            <a:avLst/>
          </a:prstGeom>
          <a:noFill/>
          <a:ln w="9525" algn="ctr">
            <a:noFill/>
            <a:miter lim="800000"/>
            <a:headEnd/>
            <a:tailEnd/>
          </a:ln>
        </p:spPr>
        <p:txBody>
          <a:bodyPr>
            <a:spAutoFit/>
          </a:bodyPr>
          <a:lstStyle/>
          <a:p>
            <a:pPr algn="ctr">
              <a:spcBef>
                <a:spcPct val="50000"/>
              </a:spcBef>
            </a:pPr>
            <a:r>
              <a:rPr lang="en-US" sz="1800" b="1" dirty="0">
                <a:latin typeface="Arial" pitchFamily="34" charset="0"/>
              </a:rPr>
              <a:t>Holland Centre</a:t>
            </a:r>
          </a:p>
        </p:txBody>
      </p:sp>
      <p:sp>
        <p:nvSpPr>
          <p:cNvPr id="38935" name="Text Box 22"/>
          <p:cNvSpPr txBox="1">
            <a:spLocks noChangeArrowheads="1"/>
          </p:cNvSpPr>
          <p:nvPr/>
        </p:nvSpPr>
        <p:spPr bwMode="auto">
          <a:xfrm>
            <a:off x="4500563" y="4541838"/>
            <a:ext cx="2592387" cy="2097087"/>
          </a:xfrm>
          <a:prstGeom prst="rect">
            <a:avLst/>
          </a:prstGeom>
          <a:noFill/>
          <a:ln w="9525" algn="ctr">
            <a:noFill/>
            <a:miter lim="800000"/>
            <a:headEnd/>
            <a:tailEnd/>
          </a:ln>
        </p:spPr>
        <p:txBody>
          <a:bodyPr>
            <a:spAutoFit/>
          </a:bodyPr>
          <a:lstStyle/>
          <a:p>
            <a:pPr>
              <a:lnSpc>
                <a:spcPct val="80000"/>
              </a:lnSpc>
              <a:spcBef>
                <a:spcPct val="50000"/>
              </a:spcBef>
            </a:pPr>
            <a:r>
              <a:rPr lang="en-US" sz="1800" b="1" dirty="0">
                <a:latin typeface="Arial" pitchFamily="34" charset="0"/>
              </a:rPr>
              <a:t>Holland Centre</a:t>
            </a:r>
          </a:p>
          <a:p>
            <a:pPr>
              <a:lnSpc>
                <a:spcPct val="80000"/>
              </a:lnSpc>
              <a:spcBef>
                <a:spcPct val="50000"/>
              </a:spcBef>
            </a:pPr>
            <a:r>
              <a:rPr lang="en-US" sz="1800" b="1" dirty="0">
                <a:latin typeface="Arial" pitchFamily="34" charset="0"/>
              </a:rPr>
              <a:t>Mt. Sinai</a:t>
            </a:r>
          </a:p>
          <a:p>
            <a:pPr>
              <a:lnSpc>
                <a:spcPct val="80000"/>
              </a:lnSpc>
              <a:spcBef>
                <a:spcPct val="50000"/>
              </a:spcBef>
            </a:pPr>
            <a:r>
              <a:rPr lang="en-US" sz="1800" b="1" dirty="0">
                <a:latin typeface="Arial" pitchFamily="34" charset="0"/>
              </a:rPr>
              <a:t>St. Michael’s</a:t>
            </a:r>
          </a:p>
          <a:p>
            <a:pPr>
              <a:lnSpc>
                <a:spcPct val="80000"/>
              </a:lnSpc>
              <a:spcBef>
                <a:spcPct val="50000"/>
              </a:spcBef>
            </a:pPr>
            <a:r>
              <a:rPr lang="en-US" sz="1800" b="1" dirty="0">
                <a:latin typeface="Arial" pitchFamily="34" charset="0"/>
              </a:rPr>
              <a:t>St. Joseph’s</a:t>
            </a:r>
          </a:p>
          <a:p>
            <a:pPr>
              <a:lnSpc>
                <a:spcPct val="80000"/>
              </a:lnSpc>
              <a:spcBef>
                <a:spcPct val="50000"/>
              </a:spcBef>
            </a:pPr>
            <a:r>
              <a:rPr lang="en-US" sz="1800" b="1" dirty="0">
                <a:latin typeface="Arial" pitchFamily="34" charset="0"/>
              </a:rPr>
              <a:t>Toronto East General</a:t>
            </a:r>
          </a:p>
          <a:p>
            <a:pPr>
              <a:lnSpc>
                <a:spcPct val="80000"/>
              </a:lnSpc>
              <a:spcBef>
                <a:spcPct val="50000"/>
              </a:spcBef>
            </a:pPr>
            <a:r>
              <a:rPr lang="en-US" sz="1800" b="1" dirty="0">
                <a:latin typeface="Arial" pitchFamily="34" charset="0"/>
              </a:rPr>
              <a:t>Toronto Western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68313" y="333375"/>
            <a:ext cx="7988300" cy="1582738"/>
          </a:xfrm>
        </p:spPr>
        <p:txBody>
          <a:bodyPr rtlCol="0">
            <a:normAutofit fontScale="90000"/>
          </a:bodyPr>
          <a:lstStyle/>
          <a:p>
            <a:pPr algn="l" eaLnBrk="1" fontAlgn="auto" hangingPunct="1">
              <a:spcAft>
                <a:spcPts val="0"/>
              </a:spcAft>
              <a:defRPr/>
            </a:pPr>
            <a:r>
              <a:rPr lang="en-US" sz="4000" b="1" dirty="0" smtClean="0"/>
              <a:t>Good News in Hamilton, Winnipeg, Nova Scotia, etc! </a:t>
            </a:r>
            <a:r>
              <a:rPr lang="en-US" sz="3100" b="1" dirty="0" smtClean="0"/>
              <a:t>We could have elective specialty input into patients’ care  within 7 days</a:t>
            </a:r>
            <a:endParaRPr lang="en-CA" sz="3100" b="1" dirty="0" smtClean="0"/>
          </a:p>
        </p:txBody>
      </p:sp>
      <p:sp>
        <p:nvSpPr>
          <p:cNvPr id="39939" name="Rectangle 3"/>
          <p:cNvSpPr>
            <a:spLocks noGrp="1" noChangeArrowheads="1"/>
          </p:cNvSpPr>
          <p:nvPr>
            <p:ph type="body" idx="4294967295"/>
          </p:nvPr>
        </p:nvSpPr>
        <p:spPr>
          <a:xfrm>
            <a:off x="0" y="2133600"/>
            <a:ext cx="5867400" cy="4391025"/>
          </a:xfrm>
        </p:spPr>
        <p:txBody>
          <a:bodyPr/>
          <a:lstStyle/>
          <a:p>
            <a:pPr lvl="1" eaLnBrk="1" hangingPunct="1"/>
            <a:r>
              <a:rPr lang="en-US" sz="2400" dirty="0" smtClean="0"/>
              <a:t>The Hamilton Family Medicine Mental Health Program increased access for mental health patients by </a:t>
            </a:r>
            <a:r>
              <a:rPr lang="en-US" sz="2400" b="1" i="1" dirty="0" smtClean="0"/>
              <a:t>1100%</a:t>
            </a:r>
            <a:r>
              <a:rPr lang="en-US" sz="2400" dirty="0" smtClean="0"/>
              <a:t> AND </a:t>
            </a:r>
            <a:r>
              <a:rPr lang="en-US" sz="2400" i="1" dirty="0" smtClean="0"/>
              <a:t>decreased</a:t>
            </a:r>
            <a:r>
              <a:rPr lang="en-US" sz="2400" dirty="0" smtClean="0"/>
              <a:t> psychiatry outpatients’ clinic referrals by </a:t>
            </a:r>
            <a:r>
              <a:rPr lang="en-US" sz="2400" b="1" i="1" dirty="0" smtClean="0"/>
              <a:t>70%.</a:t>
            </a:r>
          </a:p>
          <a:p>
            <a:pPr lvl="1" eaLnBrk="1" hangingPunct="1"/>
            <a:r>
              <a:rPr lang="en-US" sz="2400" dirty="0" smtClean="0"/>
              <a:t>The program staff includes  22 psychiatrists, 129 family physicians, 114 Nurses and Nurse Practitioners,  20 Registered Dietitians,  77 Mental Health Counsellors, 7 pharmacists and provides care to 250,000 patients</a:t>
            </a:r>
          </a:p>
        </p:txBody>
      </p:sp>
      <p:pic>
        <p:nvPicPr>
          <p:cNvPr id="39940" name="Picture 4" descr="C:\Users\Michael\AppData\Local\Microsoft\Windows\Temporary Internet Files\Content.IE5\YJHKYWYV\MCj04361410000[1].wmf"/>
          <p:cNvPicPr>
            <a:picLocks noChangeAspect="1" noChangeArrowheads="1"/>
          </p:cNvPicPr>
          <p:nvPr/>
        </p:nvPicPr>
        <p:blipFill>
          <a:blip r:embed="rId3" cstate="print"/>
          <a:srcRect/>
          <a:stretch>
            <a:fillRect/>
          </a:stretch>
        </p:blipFill>
        <p:spPr bwMode="auto">
          <a:xfrm>
            <a:off x="6084888" y="2205038"/>
            <a:ext cx="2663825"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idx="4294967295"/>
          </p:nvPr>
        </p:nvSpPr>
        <p:spPr>
          <a:xfrm>
            <a:off x="428625" y="285750"/>
            <a:ext cx="7986713" cy="1774825"/>
          </a:xfrm>
        </p:spPr>
        <p:txBody>
          <a:bodyPr/>
          <a:lstStyle/>
          <a:p>
            <a:pPr algn="l" eaLnBrk="1" hangingPunct="1"/>
            <a:r>
              <a:rPr lang="en-US" sz="3600" b="1" dirty="0" smtClean="0"/>
              <a:t>Good News in Cambridge, Cape Breton, Penticton, etc! </a:t>
            </a:r>
            <a:r>
              <a:rPr lang="en-US" sz="2800" b="1" dirty="0" smtClean="0"/>
              <a:t>We could access primary health care within 24 hrs</a:t>
            </a:r>
            <a:endParaRPr lang="en-CA" sz="2800" b="1" dirty="0" smtClean="0"/>
          </a:p>
        </p:txBody>
      </p:sp>
      <p:sp>
        <p:nvSpPr>
          <p:cNvPr id="40963" name="Rectangle 5"/>
          <p:cNvSpPr>
            <a:spLocks noGrp="1" noChangeArrowheads="1"/>
          </p:cNvSpPr>
          <p:nvPr>
            <p:ph type="subTitle" idx="4294967295"/>
          </p:nvPr>
        </p:nvSpPr>
        <p:spPr>
          <a:xfrm>
            <a:off x="642938" y="2214563"/>
            <a:ext cx="4572000" cy="4167187"/>
          </a:xfrm>
        </p:spPr>
        <p:txBody>
          <a:bodyPr/>
          <a:lstStyle/>
          <a:p>
            <a:pPr marL="0" indent="0" eaLnBrk="1" hangingPunct="1">
              <a:buFontTx/>
              <a:buNone/>
            </a:pPr>
            <a:r>
              <a:rPr lang="en-US" dirty="0" smtClean="0"/>
              <a:t/>
            </a:r>
            <a:br>
              <a:rPr lang="en-US" dirty="0" smtClean="0"/>
            </a:br>
            <a:r>
              <a:rPr lang="en-US" dirty="0" smtClean="0"/>
              <a:t>In Cambridge, Dr. Janet Samolczyk aims to see her patients WHEN they want to be seen including within 24 hours</a:t>
            </a:r>
            <a:endParaRPr lang="en-CA" dirty="0" smtClean="0"/>
          </a:p>
        </p:txBody>
      </p:sp>
      <p:pic>
        <p:nvPicPr>
          <p:cNvPr id="40964" name="Picture 4" descr="C:\Users\Michael\AppData\Local\Microsoft\Windows\Temporary Internet Files\Content.IE5\A1E56N0B\MCj04360150000[1].wmf"/>
          <p:cNvPicPr>
            <a:picLocks noChangeAspect="1" noChangeArrowheads="1"/>
          </p:cNvPicPr>
          <p:nvPr/>
        </p:nvPicPr>
        <p:blipFill>
          <a:blip r:embed="rId3" cstate="print"/>
          <a:srcRect/>
          <a:stretch>
            <a:fillRect/>
          </a:stretch>
        </p:blipFill>
        <p:spPr bwMode="auto">
          <a:xfrm>
            <a:off x="5715000" y="2205038"/>
            <a:ext cx="2643188"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74638"/>
            <a:ext cx="8362950" cy="1096962"/>
          </a:xfrm>
        </p:spPr>
        <p:txBody>
          <a:bodyPr/>
          <a:lstStyle/>
          <a:p>
            <a:pPr algn="l"/>
            <a:r>
              <a:rPr lang="en-US" b="1" u="sng" dirty="0" smtClean="0"/>
              <a:t>What’s my story?</a:t>
            </a:r>
          </a:p>
        </p:txBody>
      </p:sp>
      <p:sp>
        <p:nvSpPr>
          <p:cNvPr id="8195" name="Content Placeholder 2"/>
          <p:cNvSpPr>
            <a:spLocks noGrp="1"/>
          </p:cNvSpPr>
          <p:nvPr>
            <p:ph idx="1"/>
          </p:nvPr>
        </p:nvSpPr>
        <p:spPr>
          <a:xfrm>
            <a:off x="683568" y="1557338"/>
            <a:ext cx="7920880" cy="4895850"/>
          </a:xfrm>
        </p:spPr>
        <p:txBody>
          <a:bodyPr/>
          <a:lstStyle/>
          <a:p>
            <a:pPr>
              <a:spcBef>
                <a:spcPct val="0"/>
              </a:spcBef>
            </a:pPr>
            <a:r>
              <a:rPr lang="en-US" sz="2800" dirty="0" smtClean="0"/>
              <a:t>Health Care costs are not “out of control”</a:t>
            </a:r>
          </a:p>
          <a:p>
            <a:pPr>
              <a:spcBef>
                <a:spcPct val="0"/>
              </a:spcBef>
            </a:pPr>
            <a:r>
              <a:rPr lang="en-US" sz="2800" dirty="0" smtClean="0"/>
              <a:t>The aging population won’t break the bank</a:t>
            </a:r>
          </a:p>
          <a:p>
            <a:pPr>
              <a:spcBef>
                <a:spcPct val="0"/>
              </a:spcBef>
            </a:pPr>
            <a:r>
              <a:rPr lang="en-US" sz="2800" dirty="0" smtClean="0"/>
              <a:t>Medicare was and is good public policy</a:t>
            </a:r>
          </a:p>
          <a:p>
            <a:pPr>
              <a:spcBef>
                <a:spcPct val="0"/>
              </a:spcBef>
            </a:pPr>
            <a:r>
              <a:rPr lang="en-US" sz="2800" dirty="0" smtClean="0"/>
              <a:t>Healthcare uses antiquated processes of delivery</a:t>
            </a:r>
          </a:p>
          <a:p>
            <a:pPr>
              <a:spcBef>
                <a:spcPct val="0"/>
              </a:spcBef>
            </a:pPr>
            <a:r>
              <a:rPr lang="en-US" sz="2800" dirty="0" smtClean="0"/>
              <a:t>The two key solutions are:</a:t>
            </a:r>
          </a:p>
          <a:p>
            <a:pPr lvl="1">
              <a:spcBef>
                <a:spcPct val="0"/>
              </a:spcBef>
            </a:pPr>
            <a:r>
              <a:rPr lang="en-US" dirty="0" smtClean="0"/>
              <a:t>Complete the First Stage of Medicare</a:t>
            </a:r>
          </a:p>
          <a:p>
            <a:pPr lvl="1">
              <a:spcBef>
                <a:spcPct val="0"/>
              </a:spcBef>
            </a:pPr>
            <a:r>
              <a:rPr lang="en-US" dirty="0" smtClean="0"/>
              <a:t>Implement the Second Stage of Medicare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3370262"/>
          </a:xfrm>
        </p:spPr>
        <p:txBody>
          <a:bodyPr/>
          <a:lstStyle/>
          <a:p>
            <a:pPr marL="342900" indent="-342900"/>
            <a:r>
              <a:rPr lang="en-US" sz="4000" b="1" dirty="0" smtClean="0"/>
              <a:t>New models of care for the elderly and those with serious chronic illness, show great potential for improved quality </a:t>
            </a:r>
            <a:br>
              <a:rPr lang="en-US" sz="4000" b="1" dirty="0" smtClean="0"/>
            </a:b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Michael\AppData\Local\Microsoft\Windows\Temporary Internet Files\Content.IE5\KIDL7TOC\MC900357003[1].wmf"/>
          <p:cNvPicPr>
            <a:picLocks noChangeAspect="1" noChangeArrowheads="1"/>
          </p:cNvPicPr>
          <p:nvPr/>
        </p:nvPicPr>
        <p:blipFill>
          <a:blip r:embed="rId2" cstate="print"/>
          <a:srcRect/>
          <a:stretch>
            <a:fillRect/>
          </a:stretch>
        </p:blipFill>
        <p:spPr bwMode="auto">
          <a:xfrm>
            <a:off x="539750" y="404813"/>
            <a:ext cx="4006850" cy="5688012"/>
          </a:xfrm>
          <a:prstGeom prst="rect">
            <a:avLst/>
          </a:prstGeom>
          <a:noFill/>
          <a:ln w="9525">
            <a:noFill/>
            <a:miter lim="800000"/>
            <a:headEnd/>
            <a:tailEnd/>
          </a:ln>
        </p:spPr>
      </p:pic>
      <p:sp>
        <p:nvSpPr>
          <p:cNvPr id="30723" name="TextBox 2"/>
          <p:cNvSpPr txBox="1">
            <a:spLocks noChangeArrowheads="1"/>
          </p:cNvSpPr>
          <p:nvPr/>
        </p:nvSpPr>
        <p:spPr bwMode="auto">
          <a:xfrm>
            <a:off x="4932363" y="260350"/>
            <a:ext cx="4211637" cy="6340475"/>
          </a:xfrm>
          <a:prstGeom prst="rect">
            <a:avLst/>
          </a:prstGeom>
          <a:noFill/>
          <a:ln w="9525">
            <a:noFill/>
            <a:miter lim="800000"/>
            <a:headEnd/>
            <a:tailEnd/>
          </a:ln>
        </p:spPr>
        <p:txBody>
          <a:bodyPr>
            <a:spAutoFit/>
          </a:bodyPr>
          <a:lstStyle/>
          <a:p>
            <a:pPr eaLnBrk="0" hangingPunct="0"/>
            <a:r>
              <a:rPr lang="en-US" sz="5400" b="1" i="1" dirty="0">
                <a:solidFill>
                  <a:srgbClr val="FFC000"/>
                </a:solidFill>
                <a:latin typeface="Calibri" pitchFamily="34" charset="0"/>
                <a:cs typeface="Calibri" pitchFamily="34" charset="0"/>
              </a:rPr>
              <a:t>Step right up!</a:t>
            </a:r>
          </a:p>
          <a:p>
            <a:pPr eaLnBrk="0" hangingPunct="0"/>
            <a:r>
              <a:rPr lang="en-US" sz="3200" b="1" dirty="0">
                <a:solidFill>
                  <a:srgbClr val="0070C0"/>
                </a:solidFill>
                <a:latin typeface="Constantia" pitchFamily="18" charset="0"/>
                <a:cs typeface="Calibri" pitchFamily="34" charset="0"/>
              </a:rPr>
              <a:t>Get your ELIXIR of </a:t>
            </a:r>
          </a:p>
          <a:p>
            <a:pPr eaLnBrk="0" hangingPunct="0"/>
            <a:r>
              <a:rPr lang="en-US" sz="3200" b="1" dirty="0">
                <a:solidFill>
                  <a:srgbClr val="0070C0"/>
                </a:solidFill>
                <a:latin typeface="Constantia" pitchFamily="18" charset="0"/>
                <a:cs typeface="Calibri" pitchFamily="34" charset="0"/>
              </a:rPr>
              <a:t>Health Promotion!</a:t>
            </a:r>
            <a:r>
              <a:rPr lang="en-US" sz="3200" b="1" dirty="0">
                <a:latin typeface="Constantia" pitchFamily="18" charset="0"/>
                <a:cs typeface="Calibri" pitchFamily="34" charset="0"/>
              </a:rPr>
              <a:t> </a:t>
            </a:r>
          </a:p>
          <a:p>
            <a:pPr eaLnBrk="0" hangingPunct="0"/>
            <a:r>
              <a:rPr lang="en-US" sz="3000" dirty="0">
                <a:latin typeface="Calibri" pitchFamily="34" charset="0"/>
                <a:cs typeface="Calibri" pitchFamily="34" charset="0"/>
              </a:rPr>
              <a:t>Reduce your risk of dying or ending up in a nursing home by over </a:t>
            </a:r>
          </a:p>
          <a:p>
            <a:pPr eaLnBrk="0" hangingPunct="0"/>
            <a:r>
              <a:rPr lang="en-US" sz="5400" b="1" i="1" dirty="0">
                <a:solidFill>
                  <a:srgbClr val="FF0000"/>
                </a:solidFill>
                <a:latin typeface="Calibri" pitchFamily="34" charset="0"/>
                <a:cs typeface="Calibri" pitchFamily="34" charset="0"/>
              </a:rPr>
              <a:t>40%!</a:t>
            </a:r>
          </a:p>
          <a:p>
            <a:pPr eaLnBrk="0" hangingPunct="0"/>
            <a:r>
              <a:rPr lang="en-US" sz="3000" dirty="0">
                <a:latin typeface="Calibri" pitchFamily="34" charset="0"/>
                <a:cs typeface="Calibri" pitchFamily="34" charset="0"/>
              </a:rPr>
              <a:t>Increase your chances of staying in your own </a:t>
            </a:r>
          </a:p>
          <a:p>
            <a:pPr eaLnBrk="0" hangingPunct="0"/>
            <a:r>
              <a:rPr lang="en-US" sz="3000" dirty="0">
                <a:latin typeface="Calibri" pitchFamily="34" charset="0"/>
                <a:cs typeface="Calibri" pitchFamily="34" charset="0"/>
              </a:rPr>
              <a:t>home by nearly </a:t>
            </a:r>
          </a:p>
          <a:p>
            <a:pPr eaLnBrk="0" hangingPunct="0"/>
            <a:r>
              <a:rPr lang="en-US" sz="5400" b="1" i="1" dirty="0">
                <a:solidFill>
                  <a:srgbClr val="FF0000"/>
                </a:solidFill>
                <a:latin typeface="Calibri" pitchFamily="34" charset="0"/>
                <a:cs typeface="Calibri" pitchFamily="34" charset="0"/>
              </a:rPr>
              <a:t>30%!</a:t>
            </a:r>
          </a:p>
        </p:txBody>
      </p:sp>
      <p:sp>
        <p:nvSpPr>
          <p:cNvPr id="30724" name="TextBox 10"/>
          <p:cNvSpPr txBox="1">
            <a:spLocks noChangeArrowheads="1"/>
          </p:cNvSpPr>
          <p:nvPr/>
        </p:nvSpPr>
        <p:spPr bwMode="auto">
          <a:xfrm>
            <a:off x="0" y="6519863"/>
            <a:ext cx="5795963" cy="338137"/>
          </a:xfrm>
          <a:prstGeom prst="rect">
            <a:avLst/>
          </a:prstGeom>
          <a:noFill/>
          <a:ln w="9525">
            <a:noFill/>
            <a:miter lim="800000"/>
            <a:headEnd/>
            <a:tailEnd/>
          </a:ln>
        </p:spPr>
        <p:txBody>
          <a:bodyPr>
            <a:spAutoFit/>
          </a:bodyPr>
          <a:lstStyle/>
          <a:p>
            <a:pPr eaLnBrk="0" hangingPunct="0"/>
            <a:r>
              <a:rPr lang="en-US" sz="1600" dirty="0">
                <a:latin typeface="Calibri" pitchFamily="34" charset="0"/>
                <a:cs typeface="Calibri" pitchFamily="34" charset="0"/>
              </a:rPr>
              <a:t>N Hall et al. Canadian Journal on Aging. 1992;11(1):72-91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0819EC5-532A-4AC5-A6F6-5AF3146B9A3E}" type="slidenum">
              <a:rPr lang="en-US" smtClean="0"/>
              <a:pPr>
                <a:defRPr/>
              </a:pPr>
              <a:t>42</a:t>
            </a:fld>
            <a:endParaRPr lang="en-US" dirty="0"/>
          </a:p>
        </p:txBody>
      </p:sp>
      <p:pic>
        <p:nvPicPr>
          <p:cNvPr id="32771" name="Picture 2"/>
          <p:cNvPicPr>
            <a:picLocks noChangeAspect="1" noChangeArrowheads="1"/>
          </p:cNvPicPr>
          <p:nvPr/>
        </p:nvPicPr>
        <p:blipFill>
          <a:blip r:embed="rId2" cstate="print"/>
          <a:srcRect/>
          <a:stretch>
            <a:fillRect/>
          </a:stretch>
        </p:blipFill>
        <p:spPr bwMode="auto">
          <a:xfrm>
            <a:off x="468313" y="549275"/>
            <a:ext cx="3816350" cy="5543550"/>
          </a:xfrm>
          <a:prstGeom prst="rect">
            <a:avLst/>
          </a:prstGeom>
          <a:noFill/>
          <a:ln w="9525">
            <a:noFill/>
            <a:miter lim="800000"/>
            <a:headEnd/>
            <a:tailEnd/>
          </a:ln>
        </p:spPr>
      </p:pic>
      <p:sp>
        <p:nvSpPr>
          <p:cNvPr id="32772" name="TextBox 3"/>
          <p:cNvSpPr txBox="1">
            <a:spLocks noChangeArrowheads="1"/>
          </p:cNvSpPr>
          <p:nvPr/>
        </p:nvSpPr>
        <p:spPr bwMode="auto">
          <a:xfrm>
            <a:off x="4643438" y="620713"/>
            <a:ext cx="4105275" cy="5508625"/>
          </a:xfrm>
          <a:prstGeom prst="rect">
            <a:avLst/>
          </a:prstGeom>
          <a:noFill/>
          <a:ln w="9525">
            <a:noFill/>
            <a:miter lim="800000"/>
            <a:headEnd/>
            <a:tailEnd/>
          </a:ln>
        </p:spPr>
        <p:txBody>
          <a:bodyPr>
            <a:spAutoFit/>
          </a:bodyPr>
          <a:lstStyle/>
          <a:p>
            <a:pPr algn="ctr"/>
            <a:r>
              <a:rPr lang="en-US" sz="4000" b="1" dirty="0">
                <a:solidFill>
                  <a:srgbClr val="0070C0"/>
                </a:solidFill>
                <a:latin typeface="Arial" pitchFamily="34" charset="0"/>
              </a:rPr>
              <a:t>Get your community services corrective </a:t>
            </a:r>
          </a:p>
          <a:p>
            <a:pPr algn="ctr"/>
            <a:r>
              <a:rPr lang="en-US" sz="4000" b="1" dirty="0">
                <a:solidFill>
                  <a:srgbClr val="0070C0"/>
                </a:solidFill>
                <a:latin typeface="Arial" pitchFamily="34" charset="0"/>
              </a:rPr>
              <a:t>right here!</a:t>
            </a:r>
          </a:p>
          <a:p>
            <a:pPr algn="ctr"/>
            <a:endParaRPr lang="en-US" sz="2800" dirty="0">
              <a:latin typeface="Arial" pitchFamily="34" charset="0"/>
            </a:endParaRPr>
          </a:p>
          <a:p>
            <a:pPr algn="ctr"/>
            <a:r>
              <a:rPr lang="en-US" sz="2800" b="1" dirty="0">
                <a:latin typeface="Arial" pitchFamily="34" charset="0"/>
              </a:rPr>
              <a:t>They will reduce your health costs by </a:t>
            </a:r>
          </a:p>
          <a:p>
            <a:pPr algn="ctr"/>
            <a:endParaRPr lang="en-US" sz="2800" b="1" i="1" dirty="0">
              <a:solidFill>
                <a:srgbClr val="FF0000"/>
              </a:solidFill>
              <a:latin typeface="Arial" pitchFamily="34" charset="0"/>
            </a:endParaRPr>
          </a:p>
          <a:p>
            <a:pPr algn="ctr"/>
            <a:r>
              <a:rPr lang="en-US" sz="4000" b="1" i="1" dirty="0">
                <a:solidFill>
                  <a:srgbClr val="FF0000"/>
                </a:solidFill>
                <a:latin typeface="Arial" pitchFamily="34" charset="0"/>
              </a:rPr>
              <a:t>50% in 3 years!</a:t>
            </a:r>
          </a:p>
        </p:txBody>
      </p:sp>
      <p:sp>
        <p:nvSpPr>
          <p:cNvPr id="32773" name="TextBox 3"/>
          <p:cNvSpPr txBox="1">
            <a:spLocks noChangeArrowheads="1"/>
          </p:cNvSpPr>
          <p:nvPr/>
        </p:nvSpPr>
        <p:spPr bwMode="auto">
          <a:xfrm>
            <a:off x="0" y="6519863"/>
            <a:ext cx="7885113" cy="338137"/>
          </a:xfrm>
          <a:prstGeom prst="rect">
            <a:avLst/>
          </a:prstGeom>
          <a:noFill/>
          <a:ln w="9525">
            <a:noFill/>
            <a:miter lim="800000"/>
            <a:headEnd/>
            <a:tailEnd/>
          </a:ln>
        </p:spPr>
        <p:txBody>
          <a:bodyPr>
            <a:spAutoFit/>
          </a:bodyPr>
          <a:lstStyle/>
          <a:p>
            <a:pPr algn="r" eaLnBrk="0" hangingPunct="0"/>
            <a:r>
              <a:rPr lang="en-US" sz="1600" dirty="0">
                <a:latin typeface="Calibri" pitchFamily="34" charset="0"/>
                <a:cs typeface="Calibri" pitchFamily="34" charset="0"/>
              </a:rPr>
              <a:t>http://www.hollanderanalytical.com/Hollander/Reports_files/preventivehomecarereport.pdf</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00063" y="357188"/>
            <a:ext cx="6858000" cy="1181100"/>
          </a:xfrm>
        </p:spPr>
        <p:txBody>
          <a:bodyPr/>
          <a:lstStyle/>
          <a:p>
            <a:pPr algn="l" eaLnBrk="1" hangingPunct="1"/>
            <a:r>
              <a:rPr lang="en-US" sz="3600" b="1" dirty="0" smtClean="0"/>
              <a:t>Going for gold: Re-engineering services to immigrants in Toronto</a:t>
            </a:r>
          </a:p>
        </p:txBody>
      </p:sp>
      <p:sp>
        <p:nvSpPr>
          <p:cNvPr id="43011" name="Rectangle 3"/>
          <p:cNvSpPr>
            <a:spLocks noGrp="1" noChangeArrowheads="1"/>
          </p:cNvSpPr>
          <p:nvPr>
            <p:ph idx="1"/>
          </p:nvPr>
        </p:nvSpPr>
        <p:spPr>
          <a:xfrm>
            <a:off x="714375" y="1785938"/>
            <a:ext cx="7072313" cy="4786312"/>
          </a:xfrm>
        </p:spPr>
        <p:txBody>
          <a:bodyPr/>
          <a:lstStyle/>
          <a:p>
            <a:pPr eaLnBrk="1" hangingPunct="1">
              <a:lnSpc>
                <a:spcPct val="80000"/>
              </a:lnSpc>
            </a:pPr>
            <a:r>
              <a:rPr lang="en-US" sz="2800" dirty="0" smtClean="0"/>
              <a:t>Access Alliance works with immigrant and refugee communities to identify women who are leaders and hires them as community health workers (CHWs)</a:t>
            </a:r>
          </a:p>
          <a:p>
            <a:pPr eaLnBrk="1" hangingPunct="1">
              <a:lnSpc>
                <a:spcPct val="80000"/>
              </a:lnSpc>
            </a:pPr>
            <a:r>
              <a:rPr lang="en-US" sz="2800" dirty="0" smtClean="0"/>
              <a:t>They are given 3 months of paid training and 3 year contracts</a:t>
            </a:r>
          </a:p>
          <a:p>
            <a:pPr eaLnBrk="1" hangingPunct="1">
              <a:lnSpc>
                <a:spcPct val="80000"/>
              </a:lnSpc>
            </a:pPr>
            <a:r>
              <a:rPr lang="en-US" sz="2800" dirty="0" smtClean="0"/>
              <a:t>The CHWs run educational workshops and facilitate well children and well women care</a:t>
            </a:r>
          </a:p>
          <a:p>
            <a:pPr eaLnBrk="1" hangingPunct="1">
              <a:lnSpc>
                <a:spcPct val="80000"/>
              </a:lnSpc>
            </a:pPr>
            <a:r>
              <a:rPr lang="en-US" sz="2800" dirty="0" smtClean="0"/>
              <a:t>CHWs have brought services to  more than 12,000 women and their children</a:t>
            </a:r>
          </a:p>
          <a:p>
            <a:pPr eaLnBrk="1" hangingPunct="1">
              <a:lnSpc>
                <a:spcPct val="80000"/>
              </a:lnSpc>
            </a:pPr>
            <a:r>
              <a:rPr lang="en-US" sz="2800" dirty="0" smtClean="0"/>
              <a:t>85% of CHWs get jobs in health or social services after their contracts are over</a:t>
            </a:r>
          </a:p>
        </p:txBody>
      </p:sp>
      <p:pic>
        <p:nvPicPr>
          <p:cNvPr id="43012" name="Picture 4" descr="MCj03523380000[1]"/>
          <p:cNvPicPr>
            <a:picLocks noChangeAspect="1" noChangeArrowheads="1"/>
          </p:cNvPicPr>
          <p:nvPr/>
        </p:nvPicPr>
        <p:blipFill>
          <a:blip r:embed="rId3" cstate="print"/>
          <a:srcRect/>
          <a:stretch>
            <a:fillRect/>
          </a:stretch>
        </p:blipFill>
        <p:spPr bwMode="auto">
          <a:xfrm>
            <a:off x="7500938" y="214313"/>
            <a:ext cx="1382712" cy="17859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B603276-EDCA-4D8D-AB44-585A3B1042E5}"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sz="4000" b="1" dirty="0" smtClean="0"/>
              <a:t>Denmark: A  country of best practices</a:t>
            </a:r>
          </a:p>
        </p:txBody>
      </p:sp>
      <p:sp>
        <p:nvSpPr>
          <p:cNvPr id="21507" name="Content Placeholder 2"/>
          <p:cNvSpPr>
            <a:spLocks noGrp="1"/>
          </p:cNvSpPr>
          <p:nvPr>
            <p:ph idx="1"/>
          </p:nvPr>
        </p:nvSpPr>
        <p:spPr>
          <a:xfrm>
            <a:off x="827088" y="1484313"/>
            <a:ext cx="7859712" cy="4968875"/>
          </a:xfrm>
        </p:spPr>
        <p:txBody>
          <a:bodyPr/>
          <a:lstStyle/>
          <a:p>
            <a:r>
              <a:rPr lang="en-US" dirty="0" smtClean="0"/>
              <a:t>1987 moratorium on building new nursing home beds</a:t>
            </a:r>
          </a:p>
          <a:p>
            <a:pPr lvl="1"/>
            <a:r>
              <a:rPr lang="en-US" dirty="0" smtClean="0"/>
              <a:t>Accompanied by giving all benefits of long term care to home care clients</a:t>
            </a:r>
          </a:p>
          <a:p>
            <a:pPr lvl="1"/>
            <a:r>
              <a:rPr lang="en-US" dirty="0" smtClean="0"/>
              <a:t>Scandinavian public responsibility for housing</a:t>
            </a:r>
          </a:p>
          <a:p>
            <a:pPr lvl="1"/>
            <a:r>
              <a:rPr lang="en-US" dirty="0" smtClean="0"/>
              <a:t>Increased construction of supportive housing</a:t>
            </a:r>
          </a:p>
          <a:p>
            <a:r>
              <a:rPr lang="en-US" dirty="0" smtClean="0"/>
              <a:t>1998 country-wide policy of home visits/assessments for people &gt; 75</a:t>
            </a:r>
          </a:p>
          <a:p>
            <a:pPr lvl="1"/>
            <a:r>
              <a:rPr lang="en-US" dirty="0" smtClean="0"/>
              <a:t>Provide health promotion and system linkages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476250"/>
            <a:ext cx="8229600" cy="1008063"/>
          </a:xfrm>
        </p:spPr>
        <p:txBody>
          <a:bodyPr/>
          <a:lstStyle/>
          <a:p>
            <a:pPr algn="l"/>
            <a:r>
              <a:rPr lang="en-US" sz="4000" b="1" dirty="0" smtClean="0"/>
              <a:t>Denmark: A  country of best practices</a:t>
            </a:r>
          </a:p>
        </p:txBody>
      </p:sp>
      <p:sp>
        <p:nvSpPr>
          <p:cNvPr id="22531" name="Content Placeholder 2"/>
          <p:cNvSpPr>
            <a:spLocks noGrp="1"/>
          </p:cNvSpPr>
          <p:nvPr>
            <p:ph idx="1"/>
          </p:nvPr>
        </p:nvSpPr>
        <p:spPr>
          <a:xfrm>
            <a:off x="827088" y="1700213"/>
            <a:ext cx="7859712" cy="4968875"/>
          </a:xfrm>
        </p:spPr>
        <p:txBody>
          <a:bodyPr/>
          <a:lstStyle/>
          <a:p>
            <a:r>
              <a:rPr lang="en-US" dirty="0" smtClean="0"/>
              <a:t>Denmark has 17.1% population &gt; 65 while Canada has 15.9% &gt; 65</a:t>
            </a:r>
          </a:p>
          <a:p>
            <a:r>
              <a:rPr lang="en-US" dirty="0" smtClean="0"/>
              <a:t>Total Health spending as share of GDP is about the same in Denmark (11.1%) as in Canada (11.4%) </a:t>
            </a:r>
            <a:r>
              <a:rPr lang="en-US" sz="2400" dirty="0" smtClean="0"/>
              <a:t>2010 OECD data</a:t>
            </a:r>
          </a:p>
          <a:p>
            <a:r>
              <a:rPr lang="en-US" dirty="0" smtClean="0"/>
              <a:t>Public funding: Denmark 85% Canada 71%</a:t>
            </a:r>
          </a:p>
          <a:p>
            <a:pPr lvl="1"/>
            <a:r>
              <a:rPr lang="en-US" dirty="0" smtClean="0"/>
              <a:t>Denmark has better public coverage for home care, drugs, and appliances and devices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28688" y="609600"/>
            <a:ext cx="7143750" cy="5462588"/>
          </a:xfrm>
        </p:spPr>
        <p:txBody>
          <a:bodyPr/>
          <a:lstStyle/>
          <a:p>
            <a:pPr eaLnBrk="1" hangingPunct="1"/>
            <a:r>
              <a:rPr lang="en-US" sz="4000" b="1" dirty="0" smtClean="0"/>
              <a:t>There is substantial evidence that for profit patient care tends to cost more and is of poorer quality -- but the most salient  argument is Tony Soprano’s: </a:t>
            </a:r>
            <a:br>
              <a:rPr lang="en-US" sz="4000" b="1" dirty="0" smtClean="0"/>
            </a:br>
            <a:r>
              <a:rPr lang="en-US" sz="4000" b="1" dirty="0" smtClean="0"/>
              <a:t/>
            </a:r>
            <a:br>
              <a:rPr lang="en-US" sz="4000" b="1" dirty="0" smtClean="0"/>
            </a:br>
            <a:r>
              <a:rPr lang="en-US" sz="4000" b="1" dirty="0" smtClean="0"/>
              <a:t>“Fuhgetaboutit!”</a:t>
            </a:r>
            <a:br>
              <a:rPr lang="en-US" sz="4000" b="1" dirty="0" smtClean="0"/>
            </a:br>
            <a:r>
              <a:rPr lang="en-US" sz="4000" b="1" dirty="0" smtClean="0"/>
              <a:t/>
            </a:r>
            <a:br>
              <a:rPr lang="en-US" sz="4000" b="1" dirty="0" smtClean="0"/>
            </a:br>
            <a:r>
              <a:rPr lang="en-US" sz="4000" b="1" dirty="0" smtClean="0"/>
              <a:t>We don’t need it.</a:t>
            </a:r>
            <a:endParaRPr lang="en-CA" sz="40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274638"/>
            <a:ext cx="8362950" cy="1096962"/>
          </a:xfrm>
        </p:spPr>
        <p:txBody>
          <a:bodyPr/>
          <a:lstStyle/>
          <a:p>
            <a:pPr algn="l"/>
            <a:r>
              <a:rPr lang="en-US" b="1" u="sng" dirty="0" smtClean="0"/>
              <a:t>Summary:</a:t>
            </a:r>
          </a:p>
        </p:txBody>
      </p:sp>
      <p:sp>
        <p:nvSpPr>
          <p:cNvPr id="8195" name="Content Placeholder 2"/>
          <p:cNvSpPr>
            <a:spLocks noGrp="1"/>
          </p:cNvSpPr>
          <p:nvPr>
            <p:ph idx="1"/>
          </p:nvPr>
        </p:nvSpPr>
        <p:spPr>
          <a:xfrm>
            <a:off x="683568" y="1557338"/>
            <a:ext cx="7920880" cy="4895850"/>
          </a:xfrm>
        </p:spPr>
        <p:txBody>
          <a:bodyPr/>
          <a:lstStyle/>
          <a:p>
            <a:pPr>
              <a:spcBef>
                <a:spcPct val="0"/>
              </a:spcBef>
            </a:pPr>
            <a:r>
              <a:rPr lang="en-US" sz="2800" dirty="0" smtClean="0"/>
              <a:t>Health Care costs are not “out of control”</a:t>
            </a:r>
          </a:p>
          <a:p>
            <a:pPr>
              <a:spcBef>
                <a:spcPct val="0"/>
              </a:spcBef>
            </a:pPr>
            <a:r>
              <a:rPr lang="en-US" sz="2800" dirty="0" smtClean="0"/>
              <a:t>The aging population won’t break the bank</a:t>
            </a:r>
          </a:p>
          <a:p>
            <a:pPr>
              <a:spcBef>
                <a:spcPct val="0"/>
              </a:spcBef>
            </a:pPr>
            <a:r>
              <a:rPr lang="en-US" sz="2800" dirty="0" smtClean="0"/>
              <a:t>Medicare was and is good public policy</a:t>
            </a:r>
          </a:p>
          <a:p>
            <a:pPr>
              <a:spcBef>
                <a:spcPct val="0"/>
              </a:spcBef>
            </a:pPr>
            <a:r>
              <a:rPr lang="en-US" sz="2800" dirty="0" smtClean="0"/>
              <a:t>Healthcare uses antiquated processes of delivery</a:t>
            </a:r>
          </a:p>
          <a:p>
            <a:pPr>
              <a:spcBef>
                <a:spcPct val="0"/>
              </a:spcBef>
            </a:pPr>
            <a:r>
              <a:rPr lang="en-US" sz="2800" dirty="0" smtClean="0"/>
              <a:t>The two key solutions are:</a:t>
            </a:r>
          </a:p>
          <a:p>
            <a:pPr lvl="1">
              <a:spcBef>
                <a:spcPct val="0"/>
              </a:spcBef>
            </a:pPr>
            <a:r>
              <a:rPr lang="en-US" dirty="0" smtClean="0"/>
              <a:t>Complete the First Stage of Medicare</a:t>
            </a:r>
          </a:p>
          <a:p>
            <a:pPr lvl="1">
              <a:spcBef>
                <a:spcPct val="0"/>
              </a:spcBef>
            </a:pPr>
            <a:r>
              <a:rPr lang="en-US" dirty="0" smtClean="0"/>
              <a:t>Implement the Second Stage of Medicare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Tommy Douglas"/>
          <p:cNvPicPr>
            <a:picLocks noChangeAspect="1" noChangeArrowheads="1"/>
          </p:cNvPicPr>
          <p:nvPr/>
        </p:nvPicPr>
        <p:blipFill>
          <a:blip r:embed="rId3" cstate="print"/>
          <a:srcRect/>
          <a:stretch>
            <a:fillRect/>
          </a:stretch>
        </p:blipFill>
        <p:spPr bwMode="auto">
          <a:xfrm>
            <a:off x="755650" y="765175"/>
            <a:ext cx="3671888" cy="5111750"/>
          </a:xfrm>
          <a:prstGeom prst="rect">
            <a:avLst/>
          </a:prstGeom>
          <a:noFill/>
          <a:ln w="9525">
            <a:noFill/>
            <a:miter lim="800000"/>
            <a:headEnd/>
            <a:tailEnd/>
          </a:ln>
        </p:spPr>
      </p:pic>
      <p:sp>
        <p:nvSpPr>
          <p:cNvPr id="82947" name="Text Box 3"/>
          <p:cNvSpPr txBox="1">
            <a:spLocks noChangeArrowheads="1"/>
          </p:cNvSpPr>
          <p:nvPr/>
        </p:nvSpPr>
        <p:spPr bwMode="auto">
          <a:xfrm>
            <a:off x="5364163" y="1125538"/>
            <a:ext cx="3024187" cy="457200"/>
          </a:xfrm>
          <a:prstGeom prst="rect">
            <a:avLst/>
          </a:prstGeom>
          <a:noFill/>
          <a:ln w="9525">
            <a:noFill/>
            <a:miter lim="800000"/>
            <a:headEnd/>
            <a:tailEnd/>
          </a:ln>
        </p:spPr>
        <p:txBody>
          <a:bodyPr>
            <a:spAutoFit/>
          </a:bodyPr>
          <a:lstStyle/>
          <a:p>
            <a:pPr algn="ctr" eaLnBrk="0" hangingPunct="0"/>
            <a:endParaRPr lang="en-CA" dirty="0"/>
          </a:p>
        </p:txBody>
      </p:sp>
      <p:sp>
        <p:nvSpPr>
          <p:cNvPr id="82948" name="Text Box 4"/>
          <p:cNvSpPr txBox="1">
            <a:spLocks noChangeArrowheads="1"/>
          </p:cNvSpPr>
          <p:nvPr/>
        </p:nvSpPr>
        <p:spPr bwMode="auto">
          <a:xfrm>
            <a:off x="5003800" y="836613"/>
            <a:ext cx="3744913" cy="5447645"/>
          </a:xfrm>
          <a:prstGeom prst="rect">
            <a:avLst/>
          </a:prstGeom>
          <a:noFill/>
          <a:ln w="9525">
            <a:noFill/>
            <a:miter lim="800000"/>
            <a:headEnd/>
            <a:tailEnd/>
          </a:ln>
        </p:spPr>
        <p:txBody>
          <a:bodyPr>
            <a:spAutoFit/>
          </a:bodyPr>
          <a:lstStyle/>
          <a:p>
            <a:pPr algn="ctr" eaLnBrk="0" hangingPunct="0"/>
            <a:r>
              <a:rPr lang="en-US" sz="4400" b="1" dirty="0">
                <a:latin typeface="Calibri" pitchFamily="34" charset="0"/>
              </a:rPr>
              <a:t>Courage my Friends, it is Not Too Late to Make a Better World!</a:t>
            </a:r>
          </a:p>
          <a:p>
            <a:pPr algn="ctr" eaLnBrk="0" hangingPunct="0"/>
            <a:endParaRPr lang="en-US" sz="3600" b="1" dirty="0">
              <a:latin typeface="Calibri" pitchFamily="34" charset="0"/>
            </a:endParaRPr>
          </a:p>
          <a:p>
            <a:pPr algn="ctr" eaLnBrk="0" hangingPunct="0"/>
            <a:r>
              <a:rPr lang="en-US" sz="3600" b="1" dirty="0">
                <a:latin typeface="Calibri" pitchFamily="34" charset="0"/>
              </a:rPr>
              <a:t>Tommy </a:t>
            </a:r>
            <a:r>
              <a:rPr lang="en-US" sz="3600" b="1" dirty="0" smtClean="0">
                <a:latin typeface="Calibri" pitchFamily="34" charset="0"/>
              </a:rPr>
              <a:t>Douglas</a:t>
            </a:r>
          </a:p>
          <a:p>
            <a:pPr algn="ctr" eaLnBrk="0" hangingPunct="0"/>
            <a:r>
              <a:rPr lang="en-US" sz="2800" b="1" dirty="0" smtClean="0">
                <a:latin typeface="Calibri" pitchFamily="34" charset="0"/>
              </a:rPr>
              <a:t>(paraphrasing Tennyson)</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2001837"/>
          </a:xfrm>
        </p:spPr>
        <p:txBody>
          <a:bodyPr/>
          <a:lstStyle/>
          <a:p>
            <a:pPr marL="342900" indent="-342900"/>
            <a:r>
              <a:rPr lang="en-US" sz="6000" b="1" dirty="0" smtClean="0"/>
              <a:t>Health Care costs are </a:t>
            </a:r>
            <a:br>
              <a:rPr lang="en-US" sz="6000" b="1" dirty="0" smtClean="0"/>
            </a:br>
            <a:r>
              <a:rPr lang="en-US" sz="6000" b="1" dirty="0" smtClean="0"/>
              <a:t>not out of control</a:t>
            </a:r>
          </a:p>
        </p:txBody>
      </p:sp>
      <p:pic>
        <p:nvPicPr>
          <p:cNvPr id="9219" name="Picture 11" descr="C:\Users\Michael\AppData\Local\Microsoft\Windows\Temporary Internet Files\Content.IE5\0XN7YAJ2\MC900384180[1].wmf"/>
          <p:cNvPicPr>
            <a:picLocks noChangeAspect="1" noChangeArrowheads="1"/>
          </p:cNvPicPr>
          <p:nvPr/>
        </p:nvPicPr>
        <p:blipFill>
          <a:blip r:embed="rId2" cstate="print"/>
          <a:srcRect/>
          <a:stretch>
            <a:fillRect/>
          </a:stretch>
        </p:blipFill>
        <p:spPr bwMode="auto">
          <a:xfrm>
            <a:off x="3563938" y="2565400"/>
            <a:ext cx="1944687" cy="2663825"/>
          </a:xfrm>
          <a:prstGeom prst="rect">
            <a:avLst/>
          </a:prstGeom>
          <a:noFill/>
          <a:ln w="9525">
            <a:noFill/>
            <a:miter lim="800000"/>
            <a:headEnd/>
            <a:tailEnd/>
          </a:ln>
        </p:spPr>
      </p:pic>
      <p:cxnSp>
        <p:nvCxnSpPr>
          <p:cNvPr id="6" name="Straight Connector 5"/>
          <p:cNvCxnSpPr/>
          <p:nvPr/>
        </p:nvCxnSpPr>
        <p:spPr>
          <a:xfrm>
            <a:off x="3419475" y="2492375"/>
            <a:ext cx="2305050" cy="273685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71550" y="549275"/>
            <a:ext cx="7407275" cy="1568450"/>
          </a:xfrm>
          <a:prstGeom prst="rect">
            <a:avLst/>
          </a:prstGeom>
          <a:noFill/>
          <a:ln w="9525">
            <a:noFill/>
            <a:miter lim="800000"/>
            <a:headEnd/>
            <a:tailEnd/>
          </a:ln>
        </p:spPr>
        <p:txBody>
          <a:bodyPr>
            <a:spAutoFit/>
          </a:bodyPr>
          <a:lstStyle/>
          <a:p>
            <a:pPr algn="ctr"/>
            <a:r>
              <a:rPr lang="en-US" sz="4800" b="1" dirty="0">
                <a:latin typeface="Arial" pitchFamily="34" charset="0"/>
              </a:rPr>
              <a:t>But Health care hasn’t </a:t>
            </a:r>
          </a:p>
          <a:p>
            <a:pPr algn="ctr"/>
            <a:r>
              <a:rPr lang="en-US" sz="4800" b="1" dirty="0">
                <a:latin typeface="Arial" pitchFamily="34" charset="0"/>
              </a:rPr>
              <a:t>been starved either</a:t>
            </a:r>
          </a:p>
        </p:txBody>
      </p:sp>
      <p:pic>
        <p:nvPicPr>
          <p:cNvPr id="10243" name="Picture 2" descr="C:\Users\Michael\AppData\Local\Microsoft\Windows\Temporary Internet Files\Content.IE5\ZFL06VOV\MC900141287[1].wmf"/>
          <p:cNvPicPr>
            <a:picLocks noChangeAspect="1" noChangeArrowheads="1"/>
          </p:cNvPicPr>
          <p:nvPr/>
        </p:nvPicPr>
        <p:blipFill>
          <a:blip r:embed="rId2" cstate="print"/>
          <a:srcRect/>
          <a:stretch>
            <a:fillRect/>
          </a:stretch>
        </p:blipFill>
        <p:spPr bwMode="auto">
          <a:xfrm>
            <a:off x="3492500" y="2492375"/>
            <a:ext cx="1670050" cy="2890838"/>
          </a:xfrm>
          <a:prstGeom prst="rect">
            <a:avLst/>
          </a:prstGeom>
          <a:noFill/>
          <a:ln w="9525">
            <a:noFill/>
            <a:miter lim="800000"/>
            <a:headEnd/>
            <a:tailEnd/>
          </a:ln>
        </p:spPr>
      </p:pic>
      <p:cxnSp>
        <p:nvCxnSpPr>
          <p:cNvPr id="4" name="Straight Connector 3"/>
          <p:cNvCxnSpPr/>
          <p:nvPr/>
        </p:nvCxnSpPr>
        <p:spPr>
          <a:xfrm>
            <a:off x="3275856" y="2564904"/>
            <a:ext cx="2305050" cy="273685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0" y="1"/>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15801</TotalTime>
  <Words>1765</Words>
  <Application>Microsoft Office PowerPoint</Application>
  <PresentationFormat>On-screen Show (4:3)</PresentationFormat>
  <Paragraphs>266</Paragraphs>
  <Slides>48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Microsoft Office Excel 97-2003 Worksheet</vt:lpstr>
      <vt:lpstr>Medicare is as sustainable as we want it to be</vt:lpstr>
      <vt:lpstr>Current received wisdom</vt:lpstr>
      <vt:lpstr>Slide 3</vt:lpstr>
      <vt:lpstr>What’s my story?</vt:lpstr>
      <vt:lpstr>Health Care costs are  not out of control</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The aging population won’t kill Medicare</vt:lpstr>
      <vt:lpstr>Health costs are related to illness and Canadian seniors are healthier than ever</vt:lpstr>
      <vt:lpstr>Slide 20</vt:lpstr>
      <vt:lpstr>Slide 21</vt:lpstr>
      <vt:lpstr>Slide 22</vt:lpstr>
      <vt:lpstr>Slide 23</vt:lpstr>
      <vt:lpstr>Most of health care’s problems are due to antiquated, processes of care</vt:lpstr>
      <vt:lpstr>After-Hours Care and Emergency Room Use</vt:lpstr>
      <vt:lpstr>Waited Less Than a Month to See Specialist</vt:lpstr>
      <vt:lpstr>Spine surgeons in Ontario: A wasted precious resource</vt:lpstr>
      <vt:lpstr>The three solutions are:</vt:lpstr>
      <vt:lpstr>Complete the First Stage of Medicare</vt:lpstr>
      <vt:lpstr>There are affordable solutions to the delivery system’s apparently intractable problems: The Second Stage of Medicare</vt:lpstr>
      <vt:lpstr>We need to change the way we deliver services</vt:lpstr>
      <vt:lpstr>“I am concerned about Medicare – not its fundamental principles -- but with the problems we knew would arise. Those of us who talked about Medicare back in the 1940’s, the 1950’s and the 1960’s kept reminding the public there were two phases to Medicare.  The first was to remove the financial barrier between those who provide health care services and those who need them.  We pointed out repeatedly that this phase was the easiest of the problems we would confront.”                                         Tommy Douglas 1979</vt:lpstr>
      <vt:lpstr>“The phase number two would be the much more difficult one and that was to alter our delivery system to reduce costs and put the emphasis on preventative medicine….   Canadians can be proud of Medicare, but what we have to apply ourselves to now is that we have not yet grappled seriously with the second phase.”                                        Tommy Douglas 1979</vt:lpstr>
      <vt:lpstr>The Second Stage of Medicare is delivering health services differently to keep people well</vt:lpstr>
      <vt:lpstr>With few if any new resources, Canada’s health system could provide:</vt:lpstr>
      <vt:lpstr>These improvements should be implemented in such a way that:</vt:lpstr>
      <vt:lpstr>Toronto Arthroplasty Model</vt:lpstr>
      <vt:lpstr>Good News in Hamilton, Winnipeg, Nova Scotia, etc! We could have elective specialty input into patients’ care  within 7 days</vt:lpstr>
      <vt:lpstr>Good News in Cambridge, Cape Breton, Penticton, etc! We could access primary health care within 24 hrs</vt:lpstr>
      <vt:lpstr>New models of care for the elderly and those with serious chronic illness, show great potential for improved quality  </vt:lpstr>
      <vt:lpstr>Slide 41</vt:lpstr>
      <vt:lpstr>Slide 42</vt:lpstr>
      <vt:lpstr>Going for gold: Re-engineering services to immigrants in Toronto</vt:lpstr>
      <vt:lpstr>Denmark: A  country of best practices</vt:lpstr>
      <vt:lpstr>Denmark: A  country of best practices</vt:lpstr>
      <vt:lpstr>There is substantial evidence that for profit patient care tends to cost more and is of poorer quality -- but the most salient  argument is Tony Soprano’s:   “Fuhgetaboutit!”  We don’t need it.</vt:lpstr>
      <vt:lpstr>Summary:</vt:lpstr>
      <vt:lpstr>Slide 48</vt:lpstr>
    </vt:vector>
  </TitlesOfParts>
  <Company>Rachlis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Stitches in Time</dc:title>
  <dc:creator>Michael</dc:creator>
  <cp:lastModifiedBy> </cp:lastModifiedBy>
  <cp:revision>869</cp:revision>
  <cp:lastPrinted>2004-02-11T23:15:43Z</cp:lastPrinted>
  <dcterms:created xsi:type="dcterms:W3CDTF">2002-11-11T21:45:26Z</dcterms:created>
  <dcterms:modified xsi:type="dcterms:W3CDTF">2013-02-07T23:48:44Z</dcterms:modified>
</cp:coreProperties>
</file>