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drawings/drawing7.xml" ContentType="application/vnd.openxmlformats-officedocument.drawingml.chartshape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rawings/drawing3.xml" ContentType="application/vnd.openxmlformats-officedocument.drawingml.chartshapes+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heme/themeOverride3.xml" ContentType="application/vnd.openxmlformats-officedocument.themeOverr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7"/>
  </p:notesMasterIdLst>
  <p:handoutMasterIdLst>
    <p:handoutMasterId r:id="rId48"/>
  </p:handoutMasterIdLst>
  <p:sldIdLst>
    <p:sldId id="1212" r:id="rId2"/>
    <p:sldId id="1075" r:id="rId3"/>
    <p:sldId id="1077" r:id="rId4"/>
    <p:sldId id="1131" r:id="rId5"/>
    <p:sldId id="1341" r:id="rId6"/>
    <p:sldId id="1342" r:id="rId7"/>
    <p:sldId id="1353" r:id="rId8"/>
    <p:sldId id="1345" r:id="rId9"/>
    <p:sldId id="1354" r:id="rId10"/>
    <p:sldId id="1355" r:id="rId11"/>
    <p:sldId id="1356" r:id="rId12"/>
    <p:sldId id="1362" r:id="rId13"/>
    <p:sldId id="1357" r:id="rId14"/>
    <p:sldId id="1320" r:id="rId15"/>
    <p:sldId id="1363" r:id="rId16"/>
    <p:sldId id="1360" r:id="rId17"/>
    <p:sldId id="1352" r:id="rId18"/>
    <p:sldId id="1351" r:id="rId19"/>
    <p:sldId id="1278" r:id="rId20"/>
    <p:sldId id="1364" r:id="rId21"/>
    <p:sldId id="1365" r:id="rId22"/>
    <p:sldId id="1366" r:id="rId23"/>
    <p:sldId id="1367" r:id="rId24"/>
    <p:sldId id="1368" r:id="rId25"/>
    <p:sldId id="1280" r:id="rId26"/>
    <p:sldId id="1282" r:id="rId27"/>
    <p:sldId id="1276" r:id="rId28"/>
    <p:sldId id="1239" r:id="rId29"/>
    <p:sldId id="1240" r:id="rId30"/>
    <p:sldId id="1241" r:id="rId31"/>
    <p:sldId id="1252" r:id="rId32"/>
    <p:sldId id="1287" r:id="rId33"/>
    <p:sldId id="1288" r:id="rId34"/>
    <p:sldId id="1289" r:id="rId35"/>
    <p:sldId id="1290" r:id="rId36"/>
    <p:sldId id="1291" r:id="rId37"/>
    <p:sldId id="1369" r:id="rId38"/>
    <p:sldId id="1293" r:id="rId39"/>
    <p:sldId id="1246" r:id="rId40"/>
    <p:sldId id="1243" r:id="rId41"/>
    <p:sldId id="1237" r:id="rId42"/>
    <p:sldId id="1238" r:id="rId43"/>
    <p:sldId id="1251" r:id="rId44"/>
    <p:sldId id="1195" r:id="rId45"/>
    <p:sldId id="1330" r:id="rId46"/>
  </p:sldIdLst>
  <p:sldSz cx="9144000" cy="6858000" type="screen4x3"/>
  <p:notesSz cx="69342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FF9933"/>
    <a:srgbClr val="FF5050"/>
    <a:srgbClr val="FFFF00"/>
    <a:srgbClr val="0000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84261" autoAdjust="0"/>
  </p:normalViewPr>
  <p:slideViewPr>
    <p:cSldViewPr>
      <p:cViewPr>
        <p:scale>
          <a:sx n="70" d="100"/>
          <a:sy n="70" d="100"/>
        </p:scale>
        <p:origin x="-1008" y="-84"/>
      </p:cViewPr>
      <p:guideLst>
        <p:guide orient="horz" pos="2160"/>
        <p:guide pos="2880"/>
      </p:guideLst>
    </p:cSldViewPr>
  </p:slideViewPr>
  <p:outlineViewPr>
    <p:cViewPr>
      <p:scale>
        <a:sx n="33" d="100"/>
        <a:sy n="33" d="100"/>
      </p:scale>
      <p:origin x="0" y="4044"/>
    </p:cViewPr>
  </p:outlineViewPr>
  <p:notesTextViewPr>
    <p:cViewPr>
      <p:scale>
        <a:sx n="100" d="100"/>
        <a:sy n="100" d="100"/>
      </p:scale>
      <p:origin x="0" y="0"/>
    </p:cViewPr>
  </p:notesTextViewPr>
  <p:sorterViewPr>
    <p:cViewPr>
      <p:scale>
        <a:sx n="66" d="100"/>
        <a:sy n="66" d="100"/>
      </p:scale>
      <p:origin x="0" y="3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ichael\Documents\Health%20care%20stats\CIHI\NHEX%202012\CAN%20hc%20Exp%20by%20source%20of%20$.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Michael\Documents\Health%20care%20stats\CIHI\NHEX%202012\Prov%20Tot%20and%20Gov%20Exp%20as%20%25%20GDP.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Michael\Documents\Health%20care%20stats\CIHI\NHEX%202012\Prov%20Tot%20and%20Gov%20Exp%20as%20%25%20GDP.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Michael\Documents\Health%20care%20stats\CIHI\NHEX%202012\Prov%20HC%20Exp%20as%20%25%20Prog%20Spending.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Michael\Documents\Health%20care%20stats\CIHI\NHEX%202012\Prov%20Prog%20Exp%20as%20%25%20GDP.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Michael\Documents\Health%20care%20stats\CIHI\NHEX%202012\Prov%20Tot%20Gov%20Exp%20&amp;%20Gov%20Outlays%20as%20%25%20GDP.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1.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Michael\Documents\International%20comparisons\OECD\2012\CAN%20and%20peers%202010%20data.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hugh:Documents:Consulting:Nurses%20Unions:CFNU%20charts%202.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5808619519605463"/>
          <c:y val="0.14643902068882128"/>
          <c:w val="0.76659901881625514"/>
          <c:h val="0.63003649978593457"/>
        </c:manualLayout>
      </c:layout>
      <c:lineChart>
        <c:grouping val="standard"/>
        <c:ser>
          <c:idx val="0"/>
          <c:order val="0"/>
          <c:tx>
            <c:strRef>
              <c:f>Sheet1!$S$8</c:f>
              <c:strCache>
                <c:ptCount val="1"/>
                <c:pt idx="0">
                  <c:v>Public</c:v>
                </c:pt>
              </c:strCache>
            </c:strRef>
          </c:tx>
          <c:spPr>
            <a:ln w="50800">
              <a:solidFill>
                <a:srgbClr val="00B050"/>
              </a:solidFill>
            </a:ln>
          </c:spPr>
          <c:marker>
            <c:symbol val="square"/>
            <c:size val="5"/>
            <c:spPr>
              <a:solidFill>
                <a:srgbClr val="00B050"/>
              </a:solidFill>
              <a:ln>
                <a:solidFill>
                  <a:srgbClr val="00B050"/>
                </a:solidFill>
              </a:ln>
            </c:spPr>
          </c:marker>
          <c:cat>
            <c:strRef>
              <c:f>Sheet1!$R$9:$R$46</c:f>
              <c:strCach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pt idx="37">
                  <c:v>2012 f / p</c:v>
                </c:pt>
              </c:strCache>
            </c:strRef>
          </c:cat>
          <c:val>
            <c:numRef>
              <c:f>Sheet1!$S$9:$S$46</c:f>
              <c:numCache>
                <c:formatCode>0.0</c:formatCode>
                <c:ptCount val="38"/>
                <c:pt idx="0">
                  <c:v>5.3482658151838303</c:v>
                </c:pt>
                <c:pt idx="1">
                  <c:v>5.4006040858100466</c:v>
                </c:pt>
                <c:pt idx="2">
                  <c:v>5.3508609322575165</c:v>
                </c:pt>
                <c:pt idx="3">
                  <c:v>5.3112559790965745</c:v>
                </c:pt>
                <c:pt idx="4">
                  <c:v>5.1915121859223694</c:v>
                </c:pt>
                <c:pt idx="5">
                  <c:v>5.3424632461711941</c:v>
                </c:pt>
                <c:pt idx="6">
                  <c:v>5.532371459401368</c:v>
                </c:pt>
                <c:pt idx="7">
                  <c:v>6.1725116770228841</c:v>
                </c:pt>
                <c:pt idx="8">
                  <c:v>6.3395475504658165</c:v>
                </c:pt>
                <c:pt idx="9">
                  <c:v>6.2184154164321015</c:v>
                </c:pt>
                <c:pt idx="10">
                  <c:v>6.196137638321229</c:v>
                </c:pt>
                <c:pt idx="11">
                  <c:v>6.3466972680183691</c:v>
                </c:pt>
                <c:pt idx="12">
                  <c:v>6.2717176386042484</c:v>
                </c:pt>
                <c:pt idx="13">
                  <c:v>6.224766243013474</c:v>
                </c:pt>
                <c:pt idx="14">
                  <c:v>6.3722206558927894</c:v>
                </c:pt>
                <c:pt idx="15">
                  <c:v>6.6844826192040117</c:v>
                </c:pt>
                <c:pt idx="16">
                  <c:v>7.2053203328565623</c:v>
                </c:pt>
                <c:pt idx="17">
                  <c:v>7.3717902543549823</c:v>
                </c:pt>
                <c:pt idx="18">
                  <c:v>7.1401415669542887</c:v>
                </c:pt>
                <c:pt idx="19">
                  <c:v>6.8152894593888949</c:v>
                </c:pt>
                <c:pt idx="20">
                  <c:v>6.5047585396783862</c:v>
                </c:pt>
                <c:pt idx="21">
                  <c:v>6.3096805387845478</c:v>
                </c:pt>
                <c:pt idx="22">
                  <c:v>6.2534592291220354</c:v>
                </c:pt>
                <c:pt idx="23">
                  <c:v>6.4686034268681816</c:v>
                </c:pt>
                <c:pt idx="24">
                  <c:v>6.4312049612498514</c:v>
                </c:pt>
                <c:pt idx="25">
                  <c:v>6.4327895175914653</c:v>
                </c:pt>
                <c:pt idx="26">
                  <c:v>6.767894498620489</c:v>
                </c:pt>
                <c:pt idx="27">
                  <c:v>6.9342837286280519</c:v>
                </c:pt>
                <c:pt idx="28">
                  <c:v>7.1439476885926902</c:v>
                </c:pt>
                <c:pt idx="29">
                  <c:v>7.1796080227012533</c:v>
                </c:pt>
                <c:pt idx="30">
                  <c:v>7.1827408491520766</c:v>
                </c:pt>
                <c:pt idx="31">
                  <c:v>7.2417912495498804</c:v>
                </c:pt>
                <c:pt idx="32">
                  <c:v>7.3436770870042123</c:v>
                </c:pt>
                <c:pt idx="33">
                  <c:v>7.5608814831113884</c:v>
                </c:pt>
                <c:pt idx="34">
                  <c:v>8.4362901483925175</c:v>
                </c:pt>
                <c:pt idx="35">
                  <c:v>8.3810111999422077</c:v>
                </c:pt>
                <c:pt idx="36">
                  <c:v>8.1717566155299508</c:v>
                </c:pt>
                <c:pt idx="37">
                  <c:v>8.088826495165252</c:v>
                </c:pt>
              </c:numCache>
            </c:numRef>
          </c:val>
        </c:ser>
        <c:ser>
          <c:idx val="1"/>
          <c:order val="1"/>
          <c:tx>
            <c:strRef>
              <c:f>Sheet1!$T$8</c:f>
              <c:strCache>
                <c:ptCount val="1"/>
                <c:pt idx="0">
                  <c:v>Private</c:v>
                </c:pt>
              </c:strCache>
            </c:strRef>
          </c:tx>
          <c:spPr>
            <a:ln w="50800">
              <a:solidFill>
                <a:srgbClr val="0070C0"/>
              </a:solidFill>
            </a:ln>
          </c:spPr>
          <c:marker>
            <c:symbol val="diamond"/>
            <c:size val="5"/>
            <c:spPr>
              <a:solidFill>
                <a:srgbClr val="0070C0"/>
              </a:solidFill>
              <a:ln>
                <a:solidFill>
                  <a:srgbClr val="0070C0"/>
                </a:solidFill>
              </a:ln>
            </c:spPr>
          </c:marker>
          <c:cat>
            <c:strRef>
              <c:f>Sheet1!$R$9:$R$46</c:f>
              <c:strCach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pt idx="37">
                  <c:v>2012 f / p</c:v>
                </c:pt>
              </c:strCache>
            </c:strRef>
          </c:cat>
          <c:val>
            <c:numRef>
              <c:f>Sheet1!$T$9:$T$46</c:f>
              <c:numCache>
                <c:formatCode>0.0</c:formatCode>
                <c:ptCount val="38"/>
                <c:pt idx="0">
                  <c:v>1.6672189073602925</c:v>
                </c:pt>
                <c:pt idx="1">
                  <c:v>1.6139058225555161</c:v>
                </c:pt>
                <c:pt idx="2">
                  <c:v>1.6287731713075486</c:v>
                </c:pt>
                <c:pt idx="3">
                  <c:v>1.6561526978326448</c:v>
                </c:pt>
                <c:pt idx="4">
                  <c:v>1.647254367011636</c:v>
                </c:pt>
                <c:pt idx="5">
                  <c:v>1.7308834030869589</c:v>
                </c:pt>
                <c:pt idx="6">
                  <c:v>1.757176626191205</c:v>
                </c:pt>
                <c:pt idx="7">
                  <c:v>1.9250014680364598</c:v>
                </c:pt>
                <c:pt idx="8">
                  <c:v>1.9345801718355331</c:v>
                </c:pt>
                <c:pt idx="9">
                  <c:v>1.9543184135153506</c:v>
                </c:pt>
                <c:pt idx="10">
                  <c:v>2.0067079081020451</c:v>
                </c:pt>
                <c:pt idx="11">
                  <c:v>2.1088501862594513</c:v>
                </c:pt>
                <c:pt idx="12">
                  <c:v>2.0992084367639543</c:v>
                </c:pt>
                <c:pt idx="13">
                  <c:v>2.0871843237420022</c:v>
                </c:pt>
                <c:pt idx="14">
                  <c:v>2.1565666693316983</c:v>
                </c:pt>
                <c:pt idx="15">
                  <c:v>2.2910127868171379</c:v>
                </c:pt>
                <c:pt idx="16">
                  <c:v>2.4668417835645817</c:v>
                </c:pt>
                <c:pt idx="17">
                  <c:v>2.5856484245734781</c:v>
                </c:pt>
                <c:pt idx="18">
                  <c:v>2.6923111414815648</c:v>
                </c:pt>
                <c:pt idx="19">
                  <c:v>2.6689509437012036</c:v>
                </c:pt>
                <c:pt idx="20">
                  <c:v>2.6368976614030477</c:v>
                </c:pt>
                <c:pt idx="21">
                  <c:v>2.618166695965038</c:v>
                </c:pt>
                <c:pt idx="22">
                  <c:v>2.6659338771733854</c:v>
                </c:pt>
                <c:pt idx="23">
                  <c:v>2.7211659199946268</c:v>
                </c:pt>
                <c:pt idx="24">
                  <c:v>2.766644547741941</c:v>
                </c:pt>
                <c:pt idx="25">
                  <c:v>2.7248529052829431</c:v>
                </c:pt>
                <c:pt idx="26">
                  <c:v>2.9075274053638713</c:v>
                </c:pt>
                <c:pt idx="27">
                  <c:v>3.0485992474475401</c:v>
                </c:pt>
                <c:pt idx="28">
                  <c:v>3.0519446714990535</c:v>
                </c:pt>
                <c:pt idx="29">
                  <c:v>3.0610964463855792</c:v>
                </c:pt>
                <c:pt idx="30">
                  <c:v>3.0607006899871299</c:v>
                </c:pt>
                <c:pt idx="31">
                  <c:v>3.1579265273520258</c:v>
                </c:pt>
                <c:pt idx="32">
                  <c:v>3.1326242850372683</c:v>
                </c:pt>
                <c:pt idx="33">
                  <c:v>3.1664982245965532</c:v>
                </c:pt>
                <c:pt idx="34">
                  <c:v>3.4726780241288151</c:v>
                </c:pt>
                <c:pt idx="35">
                  <c:v>3.505766700454938</c:v>
                </c:pt>
                <c:pt idx="36">
                  <c:v>3.4872320043107217</c:v>
                </c:pt>
                <c:pt idx="37">
                  <c:v>3.5109290553265402</c:v>
                </c:pt>
              </c:numCache>
            </c:numRef>
          </c:val>
        </c:ser>
        <c:ser>
          <c:idx val="2"/>
          <c:order val="2"/>
          <c:tx>
            <c:strRef>
              <c:f>Sheet1!$U$8</c:f>
              <c:strCache>
                <c:ptCount val="1"/>
                <c:pt idx="0">
                  <c:v>Total</c:v>
                </c:pt>
              </c:strCache>
            </c:strRef>
          </c:tx>
          <c:spPr>
            <a:ln w="50800">
              <a:solidFill>
                <a:srgbClr val="FF0000"/>
              </a:solidFill>
            </a:ln>
          </c:spPr>
          <c:marker>
            <c:symbol val="triangle"/>
            <c:size val="5"/>
            <c:spPr>
              <a:solidFill>
                <a:srgbClr val="FF0000"/>
              </a:solidFill>
              <a:ln>
                <a:solidFill>
                  <a:srgbClr val="FF0000"/>
                </a:solidFill>
              </a:ln>
            </c:spPr>
          </c:marker>
          <c:cat>
            <c:strRef>
              <c:f>Sheet1!$R$9:$R$46</c:f>
              <c:strCach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pt idx="37">
                  <c:v>2012 f / p</c:v>
                </c:pt>
              </c:strCache>
            </c:strRef>
          </c:cat>
          <c:val>
            <c:numRef>
              <c:f>Sheet1!$U$9:$U$46</c:f>
              <c:numCache>
                <c:formatCode>#,##0.0</c:formatCode>
                <c:ptCount val="38"/>
                <c:pt idx="0">
                  <c:v>7.0154847225441141</c:v>
                </c:pt>
                <c:pt idx="1">
                  <c:v>7.014509908365544</c:v>
                </c:pt>
                <c:pt idx="2">
                  <c:v>6.9796341035650737</c:v>
                </c:pt>
                <c:pt idx="3">
                  <c:v>6.9674086769292147</c:v>
                </c:pt>
                <c:pt idx="4">
                  <c:v>6.8387665529339952</c:v>
                </c:pt>
                <c:pt idx="5">
                  <c:v>7.073346649258152</c:v>
                </c:pt>
                <c:pt idx="6">
                  <c:v>7.2895480855925809</c:v>
                </c:pt>
                <c:pt idx="7">
                  <c:v>8.0975131450593487</c:v>
                </c:pt>
                <c:pt idx="8">
                  <c:v>8.2741277223013459</c:v>
                </c:pt>
                <c:pt idx="9">
                  <c:v>8.1727338299474681</c:v>
                </c:pt>
                <c:pt idx="10">
                  <c:v>8.2028455464232941</c:v>
                </c:pt>
                <c:pt idx="11">
                  <c:v>8.4555474542778324</c:v>
                </c:pt>
                <c:pt idx="12">
                  <c:v>8.3709260753682262</c:v>
                </c:pt>
                <c:pt idx="13">
                  <c:v>8.3119505667554687</c:v>
                </c:pt>
                <c:pt idx="14">
                  <c:v>8.528787325224485</c:v>
                </c:pt>
                <c:pt idx="15">
                  <c:v>8.9754954060211567</c:v>
                </c:pt>
                <c:pt idx="16">
                  <c:v>9.6721621164211502</c:v>
                </c:pt>
                <c:pt idx="17">
                  <c:v>9.9574386789284848</c:v>
                </c:pt>
                <c:pt idx="18">
                  <c:v>9.8324527084358575</c:v>
                </c:pt>
                <c:pt idx="19">
                  <c:v>9.484240403090098</c:v>
                </c:pt>
                <c:pt idx="20">
                  <c:v>9.1416562010814406</c:v>
                </c:pt>
                <c:pt idx="21">
                  <c:v>8.9278472347495867</c:v>
                </c:pt>
                <c:pt idx="22">
                  <c:v>8.919393106295411</c:v>
                </c:pt>
                <c:pt idx="23">
                  <c:v>9.1897693468628034</c:v>
                </c:pt>
                <c:pt idx="24">
                  <c:v>9.1978495089917836</c:v>
                </c:pt>
                <c:pt idx="25">
                  <c:v>9.1576424228744084</c:v>
                </c:pt>
                <c:pt idx="26">
                  <c:v>9.6754219039843665</c:v>
                </c:pt>
                <c:pt idx="27">
                  <c:v>9.9828829760755848</c:v>
                </c:pt>
                <c:pt idx="28">
                  <c:v>10.195892360091744</c:v>
                </c:pt>
                <c:pt idx="29">
                  <c:v>10.240704469086818</c:v>
                </c:pt>
                <c:pt idx="30">
                  <c:v>10.243441539139226</c:v>
                </c:pt>
                <c:pt idx="31">
                  <c:v>10.399717776901896</c:v>
                </c:pt>
                <c:pt idx="32">
                  <c:v>10.476301372041481</c:v>
                </c:pt>
                <c:pt idx="33">
                  <c:v>10.727379707707938</c:v>
                </c:pt>
                <c:pt idx="34">
                  <c:v>11.908968172521348</c:v>
                </c:pt>
                <c:pt idx="35">
                  <c:v>11.88677790039714</c:v>
                </c:pt>
                <c:pt idx="36">
                  <c:v>11.658988619840652</c:v>
                </c:pt>
                <c:pt idx="37">
                  <c:v>11.599755550491789</c:v>
                </c:pt>
              </c:numCache>
            </c:numRef>
          </c:val>
        </c:ser>
        <c:marker val="1"/>
        <c:axId val="77113984"/>
        <c:axId val="77179904"/>
      </c:lineChart>
      <c:catAx>
        <c:axId val="77113984"/>
        <c:scaling>
          <c:orientation val="minMax"/>
        </c:scaling>
        <c:axPos val="b"/>
        <c:numFmt formatCode="General" sourceLinked="1"/>
        <c:tickLblPos val="nextTo"/>
        <c:crossAx val="77179904"/>
        <c:crosses val="autoZero"/>
        <c:auto val="1"/>
        <c:lblAlgn val="ctr"/>
        <c:lblOffset val="100"/>
      </c:catAx>
      <c:valAx>
        <c:axId val="77179904"/>
        <c:scaling>
          <c:orientation val="minMax"/>
        </c:scaling>
        <c:axPos val="l"/>
        <c:majorGridlines/>
        <c:numFmt formatCode="#,##0" sourceLinked="0"/>
        <c:tickLblPos val="nextTo"/>
        <c:crossAx val="77113984"/>
        <c:crosses val="autoZero"/>
        <c:crossBetween val="between"/>
      </c:valAx>
    </c:plotArea>
    <c:legend>
      <c:legendPos val="r"/>
      <c:layout>
        <c:manualLayout>
          <c:xMode val="edge"/>
          <c:yMode val="edge"/>
          <c:x val="0.16344195437108827"/>
          <c:y val="0.15025250460791342"/>
          <c:w val="0.5743384290208472"/>
          <c:h val="0.11691186380355606"/>
        </c:manualLayout>
      </c:layout>
    </c:legend>
    <c:plotVisOnly val="1"/>
    <c:dispBlanksAs val="gap"/>
  </c:chart>
  <c:txPr>
    <a:bodyPr/>
    <a:lstStyle/>
    <a:p>
      <a:pPr>
        <a:defRPr sz="24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5516017703101084"/>
          <c:y val="0.16861544527211644"/>
          <c:w val="0.76952503698129993"/>
          <c:h val="0.55198841527973419"/>
        </c:manualLayout>
      </c:layout>
      <c:lineChart>
        <c:grouping val="standard"/>
        <c:ser>
          <c:idx val="0"/>
          <c:order val="0"/>
          <c:tx>
            <c:strRef>
              <c:f>Sheet1!$O$13</c:f>
              <c:strCache>
                <c:ptCount val="1"/>
                <c:pt idx="0">
                  <c:v>NL</c:v>
                </c:pt>
              </c:strCache>
            </c:strRef>
          </c:tx>
          <c:spPr>
            <a:ln w="50800">
              <a:solidFill>
                <a:srgbClr val="0070C0"/>
              </a:solidFill>
            </a:ln>
          </c:spPr>
          <c:marker>
            <c:symbol val="square"/>
            <c:size val="3"/>
            <c:spPr>
              <a:solidFill>
                <a:srgbClr val="0070C0"/>
              </a:solidFill>
            </c:spPr>
          </c:marker>
          <c:cat>
            <c:strRef>
              <c:f>Sheet1!$N$14:$N$45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Sheet1!$O$14:$O$45</c:f>
              <c:numCache>
                <c:formatCode>#,##0.0</c:formatCode>
                <c:ptCount val="32"/>
                <c:pt idx="0">
                  <c:v>12.05398214936652</c:v>
                </c:pt>
                <c:pt idx="1">
                  <c:v>12.5021291381028</c:v>
                </c:pt>
                <c:pt idx="2">
                  <c:v>12.92139221441295</c:v>
                </c:pt>
                <c:pt idx="3">
                  <c:v>11.795386827575125</c:v>
                </c:pt>
                <c:pt idx="4">
                  <c:v>11.822097417726727</c:v>
                </c:pt>
                <c:pt idx="5">
                  <c:v>11.215828673803987</c:v>
                </c:pt>
                <c:pt idx="6">
                  <c:v>11.356397959134506</c:v>
                </c:pt>
                <c:pt idx="7">
                  <c:v>10.994197191781264</c:v>
                </c:pt>
                <c:pt idx="8">
                  <c:v>11.024007549250319</c:v>
                </c:pt>
                <c:pt idx="9">
                  <c:v>11.893302554100144</c:v>
                </c:pt>
                <c:pt idx="10">
                  <c:v>12.029137383913483</c:v>
                </c:pt>
                <c:pt idx="11">
                  <c:v>12.539450307156336</c:v>
                </c:pt>
                <c:pt idx="12">
                  <c:v>12.374108846919471</c:v>
                </c:pt>
                <c:pt idx="13">
                  <c:v>12.171361071630711</c:v>
                </c:pt>
                <c:pt idx="14">
                  <c:v>11.917456072520126</c:v>
                </c:pt>
                <c:pt idx="15">
                  <c:v>12.03183123921227</c:v>
                </c:pt>
                <c:pt idx="16">
                  <c:v>12.39296733433712</c:v>
                </c:pt>
                <c:pt idx="17">
                  <c:v>12.825555594301576</c:v>
                </c:pt>
                <c:pt idx="18">
                  <c:v>12.995102801661615</c:v>
                </c:pt>
                <c:pt idx="19">
                  <c:v>12.119298174271377</c:v>
                </c:pt>
                <c:pt idx="20">
                  <c:v>12.715430525748667</c:v>
                </c:pt>
                <c:pt idx="21">
                  <c:v>11.703600708066677</c:v>
                </c:pt>
                <c:pt idx="22">
                  <c:v>11.379336117376575</c:v>
                </c:pt>
                <c:pt idx="23">
                  <c:v>11.016744756099596</c:v>
                </c:pt>
                <c:pt idx="24">
                  <c:v>10.17748150408601</c:v>
                </c:pt>
                <c:pt idx="25">
                  <c:v>8.9967384117103908</c:v>
                </c:pt>
                <c:pt idx="26">
                  <c:v>8.7494137544702486</c:v>
                </c:pt>
                <c:pt idx="27">
                  <c:v>8.8842676531636595</c:v>
                </c:pt>
                <c:pt idx="28">
                  <c:v>12.089056119813472</c:v>
                </c:pt>
                <c:pt idx="29">
                  <c:v>11.703668939908757</c:v>
                </c:pt>
                <c:pt idx="30">
                  <c:v>11.50394354389141</c:v>
                </c:pt>
                <c:pt idx="31">
                  <c:v>11.72342905415435</c:v>
                </c:pt>
              </c:numCache>
            </c:numRef>
          </c:val>
        </c:ser>
        <c:ser>
          <c:idx val="1"/>
          <c:order val="1"/>
          <c:tx>
            <c:strRef>
              <c:f>Sheet1!$P$13</c:f>
              <c:strCache>
                <c:ptCount val="1"/>
                <c:pt idx="0">
                  <c:v>PE</c:v>
                </c:pt>
              </c:strCache>
            </c:strRef>
          </c:tx>
          <c:spPr>
            <a:ln w="34925">
              <a:solidFill>
                <a:srgbClr val="00B050"/>
              </a:solidFill>
            </a:ln>
          </c:spPr>
          <c:marker>
            <c:symbol val="diamond"/>
            <c:size val="3"/>
            <c:spPr>
              <a:solidFill>
                <a:srgbClr val="00B050"/>
              </a:solidFill>
              <a:ln>
                <a:solidFill>
                  <a:srgbClr val="00B050"/>
                </a:solidFill>
              </a:ln>
            </c:spPr>
          </c:marker>
          <c:cat>
            <c:strRef>
              <c:f>Sheet1!$N$14:$N$45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Sheet1!$P$14:$P$45</c:f>
              <c:numCache>
                <c:formatCode>#,##0.0</c:formatCode>
                <c:ptCount val="32"/>
                <c:pt idx="0">
                  <c:v>12.781980092271793</c:v>
                </c:pt>
                <c:pt idx="1">
                  <c:v>13.214892382746168</c:v>
                </c:pt>
                <c:pt idx="2">
                  <c:v>12.131066572147896</c:v>
                </c:pt>
                <c:pt idx="3">
                  <c:v>12.314066111857858</c:v>
                </c:pt>
                <c:pt idx="4">
                  <c:v>12.540192355253017</c:v>
                </c:pt>
                <c:pt idx="5">
                  <c:v>11.507571245243692</c:v>
                </c:pt>
                <c:pt idx="6">
                  <c:v>11.682897696511922</c:v>
                </c:pt>
                <c:pt idx="7">
                  <c:v>11.487800392069326</c:v>
                </c:pt>
                <c:pt idx="8">
                  <c:v>11.624241007179812</c:v>
                </c:pt>
                <c:pt idx="9">
                  <c:v>11.81253699880776</c:v>
                </c:pt>
                <c:pt idx="10">
                  <c:v>12.444101335612618</c:v>
                </c:pt>
                <c:pt idx="11">
                  <c:v>12.578369283339573</c:v>
                </c:pt>
                <c:pt idx="12">
                  <c:v>12.614931332191848</c:v>
                </c:pt>
                <c:pt idx="13">
                  <c:v>12.442393128970208</c:v>
                </c:pt>
                <c:pt idx="14">
                  <c:v>12.30042307197783</c:v>
                </c:pt>
                <c:pt idx="15">
                  <c:v>12.010371431782566</c:v>
                </c:pt>
                <c:pt idx="16">
                  <c:v>12.154261871905153</c:v>
                </c:pt>
                <c:pt idx="17">
                  <c:v>12.123553838812146</c:v>
                </c:pt>
                <c:pt idx="18">
                  <c:v>11.988467843537306</c:v>
                </c:pt>
                <c:pt idx="19">
                  <c:v>11.923662217230049</c:v>
                </c:pt>
                <c:pt idx="20">
                  <c:v>13.871760781425758</c:v>
                </c:pt>
                <c:pt idx="21">
                  <c:v>13.655075797050262</c:v>
                </c:pt>
                <c:pt idx="22">
                  <c:v>14.244251316390249</c:v>
                </c:pt>
                <c:pt idx="23">
                  <c:v>13.51139555110468</c:v>
                </c:pt>
                <c:pt idx="24">
                  <c:v>14.061806053786277</c:v>
                </c:pt>
                <c:pt idx="25">
                  <c:v>14.408739055591919</c:v>
                </c:pt>
                <c:pt idx="26">
                  <c:v>14.401181415635515</c:v>
                </c:pt>
                <c:pt idx="27">
                  <c:v>14.84237237084751</c:v>
                </c:pt>
                <c:pt idx="28">
                  <c:v>16.495640439344612</c:v>
                </c:pt>
                <c:pt idx="29">
                  <c:v>16.877609947480906</c:v>
                </c:pt>
                <c:pt idx="30">
                  <c:v>17.173731264798956</c:v>
                </c:pt>
                <c:pt idx="31">
                  <c:v>17.377637246528966</c:v>
                </c:pt>
              </c:numCache>
            </c:numRef>
          </c:val>
        </c:ser>
        <c:ser>
          <c:idx val="2"/>
          <c:order val="2"/>
          <c:tx>
            <c:strRef>
              <c:f>Sheet1!$Q$13</c:f>
              <c:strCache>
                <c:ptCount val="1"/>
                <c:pt idx="0">
                  <c:v>NB</c:v>
                </c:pt>
              </c:strCache>
            </c:strRef>
          </c:tx>
          <c:spPr>
            <a:ln w="50800">
              <a:solidFill>
                <a:srgbClr val="92D050"/>
              </a:solidFill>
            </a:ln>
          </c:spPr>
          <c:marker>
            <c:symbol val="triangle"/>
            <c:size val="3"/>
            <c:spPr>
              <a:solidFill>
                <a:srgbClr val="92D050"/>
              </a:solidFill>
            </c:spPr>
          </c:marker>
          <c:cat>
            <c:strRef>
              <c:f>Sheet1!$N$14:$N$45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Sheet1!$Q$14:$Q$45</c:f>
              <c:numCache>
                <c:formatCode>#,##0.0</c:formatCode>
                <c:ptCount val="32"/>
                <c:pt idx="0">
                  <c:v>9.8976667089029231</c:v>
                </c:pt>
                <c:pt idx="1">
                  <c:v>10.004981897638389</c:v>
                </c:pt>
                <c:pt idx="2">
                  <c:v>9.6957061896384875</c:v>
                </c:pt>
                <c:pt idx="3">
                  <c:v>9.8395352461746768</c:v>
                </c:pt>
                <c:pt idx="4">
                  <c:v>9.9453887671758689</c:v>
                </c:pt>
                <c:pt idx="5">
                  <c:v>10.273000150078595</c:v>
                </c:pt>
                <c:pt idx="6">
                  <c:v>10.813329443503919</c:v>
                </c:pt>
                <c:pt idx="7">
                  <c:v>10.364951270503255</c:v>
                </c:pt>
                <c:pt idx="8">
                  <c:v>10.743508175463685</c:v>
                </c:pt>
                <c:pt idx="9">
                  <c:v>10.986444833490339</c:v>
                </c:pt>
                <c:pt idx="10">
                  <c:v>11.161685121470748</c:v>
                </c:pt>
                <c:pt idx="11">
                  <c:v>11.227881212662924</c:v>
                </c:pt>
                <c:pt idx="12">
                  <c:v>11.039790232188627</c:v>
                </c:pt>
                <c:pt idx="13">
                  <c:v>10.839189228795968</c:v>
                </c:pt>
                <c:pt idx="14">
                  <c:v>10.682477958072402</c:v>
                </c:pt>
                <c:pt idx="15">
                  <c:v>10.706287940666167</c:v>
                </c:pt>
                <c:pt idx="16">
                  <c:v>11.607450390836252</c:v>
                </c:pt>
                <c:pt idx="17">
                  <c:v>11.928916327894045</c:v>
                </c:pt>
                <c:pt idx="18">
                  <c:v>11.613401882153465</c:v>
                </c:pt>
                <c:pt idx="19">
                  <c:v>11.503710417833956</c:v>
                </c:pt>
                <c:pt idx="20">
                  <c:v>11.630332505239972</c:v>
                </c:pt>
                <c:pt idx="21">
                  <c:v>12.210339885438119</c:v>
                </c:pt>
                <c:pt idx="22">
                  <c:v>12.463186988077872</c:v>
                </c:pt>
                <c:pt idx="23">
                  <c:v>12.467770423535768</c:v>
                </c:pt>
                <c:pt idx="24">
                  <c:v>12.906867921814118</c:v>
                </c:pt>
                <c:pt idx="25">
                  <c:v>14.222501518956026</c:v>
                </c:pt>
                <c:pt idx="26">
                  <c:v>14.55962126223403</c:v>
                </c:pt>
                <c:pt idx="27">
                  <c:v>14.666474622226159</c:v>
                </c:pt>
                <c:pt idx="28">
                  <c:v>15.324171396987881</c:v>
                </c:pt>
                <c:pt idx="29">
                  <c:v>15.988820508403567</c:v>
                </c:pt>
                <c:pt idx="30">
                  <c:v>16.053113982345053</c:v>
                </c:pt>
                <c:pt idx="31">
                  <c:v>15.973439775376727</c:v>
                </c:pt>
              </c:numCache>
            </c:numRef>
          </c:val>
        </c:ser>
        <c:ser>
          <c:idx val="3"/>
          <c:order val="3"/>
          <c:tx>
            <c:strRef>
              <c:f>Sheet1!$R$13</c:f>
              <c:strCache>
                <c:ptCount val="1"/>
                <c:pt idx="0">
                  <c:v>NS</c:v>
                </c:pt>
              </c:strCache>
            </c:strRef>
          </c:tx>
          <c:cat>
            <c:strRef>
              <c:f>Sheet1!$N$14:$N$45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Sheet1!$R$14:$R$45</c:f>
              <c:numCache>
                <c:formatCode>#,##0.0</c:formatCode>
                <c:ptCount val="32"/>
                <c:pt idx="0">
                  <c:v>10.734094603655151</c:v>
                </c:pt>
                <c:pt idx="1">
                  <c:v>11.618097677469004</c:v>
                </c:pt>
                <c:pt idx="2">
                  <c:v>11.118709026014267</c:v>
                </c:pt>
                <c:pt idx="3">
                  <c:v>11.058282995942321</c:v>
                </c:pt>
                <c:pt idx="4">
                  <c:v>10.948851730507458</c:v>
                </c:pt>
                <c:pt idx="5">
                  <c:v>10.429599473202709</c:v>
                </c:pt>
                <c:pt idx="6">
                  <c:v>10.318144703559467</c:v>
                </c:pt>
                <c:pt idx="7">
                  <c:v>10.383190405445372</c:v>
                </c:pt>
                <c:pt idx="8">
                  <c:v>10.664988289368647</c:v>
                </c:pt>
                <c:pt idx="9">
                  <c:v>11.394686127169296</c:v>
                </c:pt>
                <c:pt idx="10">
                  <c:v>11.938652350267839</c:v>
                </c:pt>
                <c:pt idx="11">
                  <c:v>12.108917268966694</c:v>
                </c:pt>
                <c:pt idx="12">
                  <c:v>11.836132864550105</c:v>
                </c:pt>
                <c:pt idx="13">
                  <c:v>11.729438603829102</c:v>
                </c:pt>
                <c:pt idx="14">
                  <c:v>11.107069927741469</c:v>
                </c:pt>
                <c:pt idx="15">
                  <c:v>10.90893906194006</c:v>
                </c:pt>
                <c:pt idx="16">
                  <c:v>11.02495351741954</c:v>
                </c:pt>
                <c:pt idx="17">
                  <c:v>10.91273032122055</c:v>
                </c:pt>
                <c:pt idx="18">
                  <c:v>10.905247202858504</c:v>
                </c:pt>
                <c:pt idx="19">
                  <c:v>11.045976426682063</c:v>
                </c:pt>
                <c:pt idx="20">
                  <c:v>11.931064962747023</c:v>
                </c:pt>
                <c:pt idx="21">
                  <c:v>12.355734569470684</c:v>
                </c:pt>
                <c:pt idx="22">
                  <c:v>12.46765311298431</c:v>
                </c:pt>
                <c:pt idx="23">
                  <c:v>12.587780210474421</c:v>
                </c:pt>
                <c:pt idx="24">
                  <c:v>13.32729841226193</c:v>
                </c:pt>
                <c:pt idx="25">
                  <c:v>13.857315579757394</c:v>
                </c:pt>
                <c:pt idx="26">
                  <c:v>13.766122748886259</c:v>
                </c:pt>
                <c:pt idx="27">
                  <c:v>14.485102199381688</c:v>
                </c:pt>
                <c:pt idx="28">
                  <c:v>15.415987015887412</c:v>
                </c:pt>
                <c:pt idx="29">
                  <c:v>15.378940076609728</c:v>
                </c:pt>
                <c:pt idx="30">
                  <c:v>15.418446913816235</c:v>
                </c:pt>
                <c:pt idx="31">
                  <c:v>15.350630827747487</c:v>
                </c:pt>
              </c:numCache>
            </c:numRef>
          </c:val>
        </c:ser>
        <c:ser>
          <c:idx val="4"/>
          <c:order val="4"/>
          <c:tx>
            <c:strRef>
              <c:f>Sheet1!$S$13</c:f>
              <c:strCache>
                <c:ptCount val="1"/>
                <c:pt idx="0">
                  <c:v>QC</c:v>
                </c:pt>
              </c:strCache>
            </c:strRef>
          </c:tx>
          <c:cat>
            <c:strRef>
              <c:f>Sheet1!$N$14:$N$45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Sheet1!$S$14:$S$45</c:f>
              <c:numCache>
                <c:formatCode>#,##0.0</c:formatCode>
                <c:ptCount val="32"/>
                <c:pt idx="0">
                  <c:v>8.5568651356648786</c:v>
                </c:pt>
                <c:pt idx="1">
                  <c:v>9.2591539975656527</c:v>
                </c:pt>
                <c:pt idx="2">
                  <c:v>9.4469462348887614</c:v>
                </c:pt>
                <c:pt idx="3">
                  <c:v>9.2866327338285206</c:v>
                </c:pt>
                <c:pt idx="4">
                  <c:v>9.3415175899113958</c:v>
                </c:pt>
                <c:pt idx="5">
                  <c:v>8.9943096720642206</c:v>
                </c:pt>
                <c:pt idx="6">
                  <c:v>8.7735595596086284</c:v>
                </c:pt>
                <c:pt idx="7">
                  <c:v>8.7182488541696941</c:v>
                </c:pt>
                <c:pt idx="8">
                  <c:v>8.9538758064998341</c:v>
                </c:pt>
                <c:pt idx="9">
                  <c:v>9.3337632857027657</c:v>
                </c:pt>
                <c:pt idx="10">
                  <c:v>10.07668170497173</c:v>
                </c:pt>
                <c:pt idx="11">
                  <c:v>10.340900484227797</c:v>
                </c:pt>
                <c:pt idx="12">
                  <c:v>10.41993987338522</c:v>
                </c:pt>
                <c:pt idx="13">
                  <c:v>10.164320714965118</c:v>
                </c:pt>
                <c:pt idx="14">
                  <c:v>9.7940607397841237</c:v>
                </c:pt>
                <c:pt idx="15">
                  <c:v>9.4038696060773894</c:v>
                </c:pt>
                <c:pt idx="16">
                  <c:v>9.5578267709974529</c:v>
                </c:pt>
                <c:pt idx="17">
                  <c:v>9.7696596851722965</c:v>
                </c:pt>
                <c:pt idx="18">
                  <c:v>9.5220141925746216</c:v>
                </c:pt>
                <c:pt idx="19">
                  <c:v>9.6330630422435526</c:v>
                </c:pt>
                <c:pt idx="20">
                  <c:v>10.192406867717626</c:v>
                </c:pt>
                <c:pt idx="21">
                  <c:v>10.356003607457554</c:v>
                </c:pt>
                <c:pt idx="22">
                  <c:v>10.601342268620067</c:v>
                </c:pt>
                <c:pt idx="23">
                  <c:v>10.660058320276001</c:v>
                </c:pt>
                <c:pt idx="24">
                  <c:v>10.948349141143698</c:v>
                </c:pt>
                <c:pt idx="25">
                  <c:v>11.198993860162242</c:v>
                </c:pt>
                <c:pt idx="26">
                  <c:v>11.310423503358709</c:v>
                </c:pt>
                <c:pt idx="27">
                  <c:v>11.778327856214998</c:v>
                </c:pt>
                <c:pt idx="28">
                  <c:v>12.551240300280568</c:v>
                </c:pt>
                <c:pt idx="29">
                  <c:v>12.689848914591229</c:v>
                </c:pt>
                <c:pt idx="30">
                  <c:v>12.584635064819366</c:v>
                </c:pt>
                <c:pt idx="31">
                  <c:v>12.656060957125154</c:v>
                </c:pt>
              </c:numCache>
            </c:numRef>
          </c:val>
        </c:ser>
        <c:ser>
          <c:idx val="5"/>
          <c:order val="5"/>
          <c:tx>
            <c:strRef>
              <c:f>Sheet1!$T$13</c:f>
              <c:strCache>
                <c:ptCount val="1"/>
                <c:pt idx="0">
                  <c:v>ON</c:v>
                </c:pt>
              </c:strCache>
            </c:strRef>
          </c:tx>
          <c:cat>
            <c:strRef>
              <c:f>Sheet1!$N$14:$N$45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Sheet1!$T$14:$T$45</c:f>
              <c:numCache>
                <c:formatCode>#,##0.0</c:formatCode>
                <c:ptCount val="32"/>
                <c:pt idx="0">
                  <c:v>6.7928355760668584</c:v>
                </c:pt>
                <c:pt idx="1">
                  <c:v>7.5285746668444462</c:v>
                </c:pt>
                <c:pt idx="2">
                  <c:v>7.6609087312423476</c:v>
                </c:pt>
                <c:pt idx="3">
                  <c:v>7.5710669688981804</c:v>
                </c:pt>
                <c:pt idx="4">
                  <c:v>7.6366437917189813</c:v>
                </c:pt>
                <c:pt idx="5">
                  <c:v>7.7219843430163815</c:v>
                </c:pt>
                <c:pt idx="6">
                  <c:v>7.7417962195925583</c:v>
                </c:pt>
                <c:pt idx="7">
                  <c:v>7.7287834435025884</c:v>
                </c:pt>
                <c:pt idx="8">
                  <c:v>7.8807261614201884</c:v>
                </c:pt>
                <c:pt idx="9">
                  <c:v>8.4145056539900729</c:v>
                </c:pt>
                <c:pt idx="10">
                  <c:v>9.2528708377220248</c:v>
                </c:pt>
                <c:pt idx="11">
                  <c:v>9.6250910720490257</c:v>
                </c:pt>
                <c:pt idx="12">
                  <c:v>9.5686373327124308</c:v>
                </c:pt>
                <c:pt idx="13">
                  <c:v>9.2412156300099149</c:v>
                </c:pt>
                <c:pt idx="14">
                  <c:v>8.8931709826881384</c:v>
                </c:pt>
                <c:pt idx="15">
                  <c:v>8.7806120568157446</c:v>
                </c:pt>
                <c:pt idx="16">
                  <c:v>8.5695934239663298</c:v>
                </c:pt>
                <c:pt idx="17">
                  <c:v>8.7657794376914637</c:v>
                </c:pt>
                <c:pt idx="18">
                  <c:v>8.6644231758212271</c:v>
                </c:pt>
                <c:pt idx="19">
                  <c:v>8.8574429473415641</c:v>
                </c:pt>
                <c:pt idx="20">
                  <c:v>9.2113885449984512</c:v>
                </c:pt>
                <c:pt idx="21">
                  <c:v>9.5035790990280908</c:v>
                </c:pt>
                <c:pt idx="22">
                  <c:v>10.056993043566262</c:v>
                </c:pt>
                <c:pt idx="23">
                  <c:v>10.411224100350138</c:v>
                </c:pt>
                <c:pt idx="24">
                  <c:v>10.550648454582809</c:v>
                </c:pt>
                <c:pt idx="25">
                  <c:v>10.717367222290248</c:v>
                </c:pt>
                <c:pt idx="26">
                  <c:v>10.948766839674894</c:v>
                </c:pt>
                <c:pt idx="27">
                  <c:v>11.545647705671568</c:v>
                </c:pt>
                <c:pt idx="28">
                  <c:v>12.320869126684959</c:v>
                </c:pt>
                <c:pt idx="29">
                  <c:v>12.206486211158374</c:v>
                </c:pt>
                <c:pt idx="30">
                  <c:v>12.058663197326162</c:v>
                </c:pt>
                <c:pt idx="31">
                  <c:v>11.913932625394954</c:v>
                </c:pt>
              </c:numCache>
            </c:numRef>
          </c:val>
        </c:ser>
        <c:ser>
          <c:idx val="6"/>
          <c:order val="6"/>
          <c:tx>
            <c:strRef>
              <c:f>Sheet1!$U$13</c:f>
              <c:strCache>
                <c:ptCount val="1"/>
                <c:pt idx="0">
                  <c:v>MB</c:v>
                </c:pt>
              </c:strCache>
            </c:strRef>
          </c:tx>
          <c:cat>
            <c:strRef>
              <c:f>Sheet1!$N$14:$N$45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Sheet1!$U$14:$U$45</c:f>
              <c:numCache>
                <c:formatCode>#,##0.0</c:formatCode>
                <c:ptCount val="32"/>
                <c:pt idx="0">
                  <c:v>8.4641102454886568</c:v>
                </c:pt>
                <c:pt idx="1">
                  <c:v>9.4790715163146348</c:v>
                </c:pt>
                <c:pt idx="2">
                  <c:v>9.7881099968993759</c:v>
                </c:pt>
                <c:pt idx="3">
                  <c:v>9.3660565975627428</c:v>
                </c:pt>
                <c:pt idx="4">
                  <c:v>9.3142775679426517</c:v>
                </c:pt>
                <c:pt idx="5">
                  <c:v>9.8115987536461926</c:v>
                </c:pt>
                <c:pt idx="6">
                  <c:v>9.7138834553436357</c:v>
                </c:pt>
                <c:pt idx="7">
                  <c:v>9.4005952296290189</c:v>
                </c:pt>
                <c:pt idx="8">
                  <c:v>9.6595416787586217</c:v>
                </c:pt>
                <c:pt idx="9">
                  <c:v>10.268866907562465</c:v>
                </c:pt>
                <c:pt idx="10">
                  <c:v>10.720401606694693</c:v>
                </c:pt>
                <c:pt idx="11">
                  <c:v>11.058043186303758</c:v>
                </c:pt>
                <c:pt idx="12">
                  <c:v>11.17988486193202</c:v>
                </c:pt>
                <c:pt idx="13">
                  <c:v>10.80552576487025</c:v>
                </c:pt>
                <c:pt idx="14">
                  <c:v>10.81162569901579</c:v>
                </c:pt>
                <c:pt idx="15">
                  <c:v>10.452453860951486</c:v>
                </c:pt>
                <c:pt idx="16">
                  <c:v>10.421482846131653</c:v>
                </c:pt>
                <c:pt idx="17">
                  <c:v>10.610548554708656</c:v>
                </c:pt>
                <c:pt idx="18">
                  <c:v>11.577203734481735</c:v>
                </c:pt>
                <c:pt idx="19">
                  <c:v>11.931721465257175</c:v>
                </c:pt>
                <c:pt idx="20">
                  <c:v>12.46298411857935</c:v>
                </c:pt>
                <c:pt idx="21">
                  <c:v>12.602176944930765</c:v>
                </c:pt>
                <c:pt idx="22">
                  <c:v>13.156706614159805</c:v>
                </c:pt>
                <c:pt idx="23">
                  <c:v>13.169279613137354</c:v>
                </c:pt>
                <c:pt idx="24">
                  <c:v>13.479198339874852</c:v>
                </c:pt>
                <c:pt idx="25">
                  <c:v>13.230607495742264</c:v>
                </c:pt>
                <c:pt idx="26">
                  <c:v>12.842167058186376</c:v>
                </c:pt>
                <c:pt idx="27">
                  <c:v>13.083565268001957</c:v>
                </c:pt>
                <c:pt idx="28">
                  <c:v>14.17455353261848</c:v>
                </c:pt>
                <c:pt idx="29">
                  <c:v>14.125821092032117</c:v>
                </c:pt>
                <c:pt idx="30">
                  <c:v>13.880399446099975</c:v>
                </c:pt>
                <c:pt idx="31">
                  <c:v>13.719446268806234</c:v>
                </c:pt>
              </c:numCache>
            </c:numRef>
          </c:val>
        </c:ser>
        <c:ser>
          <c:idx val="7"/>
          <c:order val="7"/>
          <c:tx>
            <c:strRef>
              <c:f>Sheet1!$V$13</c:f>
              <c:strCache>
                <c:ptCount val="1"/>
                <c:pt idx="0">
                  <c:v>SK</c:v>
                </c:pt>
              </c:strCache>
            </c:strRef>
          </c:tx>
          <c:cat>
            <c:strRef>
              <c:f>Sheet1!$N$14:$N$45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Sheet1!$V$14:$V$45</c:f>
              <c:numCache>
                <c:formatCode>#,##0.0</c:formatCode>
                <c:ptCount val="32"/>
                <c:pt idx="0">
                  <c:v>6.4226999330743446</c:v>
                </c:pt>
                <c:pt idx="1">
                  <c:v>7.5290683230818436</c:v>
                </c:pt>
                <c:pt idx="2">
                  <c:v>7.8752592666527566</c:v>
                </c:pt>
                <c:pt idx="3">
                  <c:v>8.0519540698368388</c:v>
                </c:pt>
                <c:pt idx="4">
                  <c:v>8.5281362699847527</c:v>
                </c:pt>
                <c:pt idx="5">
                  <c:v>9.586051101482095</c:v>
                </c:pt>
                <c:pt idx="6">
                  <c:v>9.7157552188647482</c:v>
                </c:pt>
                <c:pt idx="7">
                  <c:v>9.7487770937964466</c:v>
                </c:pt>
                <c:pt idx="8">
                  <c:v>10.276134890000332</c:v>
                </c:pt>
                <c:pt idx="9">
                  <c:v>10.609963589280696</c:v>
                </c:pt>
                <c:pt idx="10">
                  <c:v>10.843824006683162</c:v>
                </c:pt>
                <c:pt idx="11">
                  <c:v>10.958366314208106</c:v>
                </c:pt>
                <c:pt idx="12">
                  <c:v>10.039803328181593</c:v>
                </c:pt>
                <c:pt idx="13">
                  <c:v>9.7435366109141324</c:v>
                </c:pt>
                <c:pt idx="14">
                  <c:v>9.2422966912194831</c:v>
                </c:pt>
                <c:pt idx="15">
                  <c:v>8.6029034856731705</c:v>
                </c:pt>
                <c:pt idx="16">
                  <c:v>9.1099501654144479</c:v>
                </c:pt>
                <c:pt idx="17">
                  <c:v>9.4016731562843106</c:v>
                </c:pt>
                <c:pt idx="18">
                  <c:v>9.6737031790933656</c:v>
                </c:pt>
                <c:pt idx="19">
                  <c:v>9.3407162131416595</c:v>
                </c:pt>
                <c:pt idx="20">
                  <c:v>10.435641154656405</c:v>
                </c:pt>
                <c:pt idx="21">
                  <c:v>10.549830083236849</c:v>
                </c:pt>
                <c:pt idx="22">
                  <c:v>10.56666209151158</c:v>
                </c:pt>
                <c:pt idx="23">
                  <c:v>10.115344616824984</c:v>
                </c:pt>
                <c:pt idx="24">
                  <c:v>10.045209246113682</c:v>
                </c:pt>
                <c:pt idx="25">
                  <c:v>10.44872896920676</c:v>
                </c:pt>
                <c:pt idx="26">
                  <c:v>10.013880234097723</c:v>
                </c:pt>
                <c:pt idx="27">
                  <c:v>8.2810741957753233</c:v>
                </c:pt>
                <c:pt idx="28">
                  <c:v>10.021556402963252</c:v>
                </c:pt>
                <c:pt idx="29">
                  <c:v>9.8078742164216539</c:v>
                </c:pt>
                <c:pt idx="30">
                  <c:v>9.5751274800483106</c:v>
                </c:pt>
                <c:pt idx="31">
                  <c:v>9.5601734383356529</c:v>
                </c:pt>
              </c:numCache>
            </c:numRef>
          </c:val>
        </c:ser>
        <c:ser>
          <c:idx val="8"/>
          <c:order val="8"/>
          <c:tx>
            <c:strRef>
              <c:f>Sheet1!$W$13</c:f>
              <c:strCache>
                <c:ptCount val="1"/>
                <c:pt idx="0">
                  <c:v>AB</c:v>
                </c:pt>
              </c:strCache>
            </c:strRef>
          </c:tx>
          <c:cat>
            <c:strRef>
              <c:f>Sheet1!$N$14:$N$45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Sheet1!$W$14:$W$45</c:f>
              <c:numCache>
                <c:formatCode>#,##0.0</c:formatCode>
                <c:ptCount val="32"/>
                <c:pt idx="0">
                  <c:v>4.9141321050667885</c:v>
                </c:pt>
                <c:pt idx="1">
                  <c:v>5.9004812291905955</c:v>
                </c:pt>
                <c:pt idx="2">
                  <c:v>6.2025268735043291</c:v>
                </c:pt>
                <c:pt idx="3">
                  <c:v>6.0438476266951398</c:v>
                </c:pt>
                <c:pt idx="4">
                  <c:v>6.0948012558102063</c:v>
                </c:pt>
                <c:pt idx="5">
                  <c:v>7.6749504272161815</c:v>
                </c:pt>
                <c:pt idx="6">
                  <c:v>7.4910797909001596</c:v>
                </c:pt>
                <c:pt idx="7">
                  <c:v>7.5553426838885303</c:v>
                </c:pt>
                <c:pt idx="8">
                  <c:v>7.9400453447491213</c:v>
                </c:pt>
                <c:pt idx="9">
                  <c:v>7.8482776590041734</c:v>
                </c:pt>
                <c:pt idx="10">
                  <c:v>8.3171556740199506</c:v>
                </c:pt>
                <c:pt idx="11">
                  <c:v>8.581527909287157</c:v>
                </c:pt>
                <c:pt idx="12">
                  <c:v>8.0321683263884829</c:v>
                </c:pt>
                <c:pt idx="13">
                  <c:v>7.1710264878161114</c:v>
                </c:pt>
                <c:pt idx="14">
                  <c:v>6.6196710102484095</c:v>
                </c:pt>
                <c:pt idx="15">
                  <c:v>6.4081650155117194</c:v>
                </c:pt>
                <c:pt idx="16">
                  <c:v>6.6158627714203453</c:v>
                </c:pt>
                <c:pt idx="17">
                  <c:v>7.0922330977995927</c:v>
                </c:pt>
                <c:pt idx="18">
                  <c:v>7.4322981746058172</c:v>
                </c:pt>
                <c:pt idx="19">
                  <c:v>6.6315469730191312</c:v>
                </c:pt>
                <c:pt idx="20">
                  <c:v>7.2467309073763673</c:v>
                </c:pt>
                <c:pt idx="21">
                  <c:v>7.8314671124105306</c:v>
                </c:pt>
                <c:pt idx="22">
                  <c:v>7.4248998382933715</c:v>
                </c:pt>
                <c:pt idx="23">
                  <c:v>7.2903178645928817</c:v>
                </c:pt>
                <c:pt idx="24">
                  <c:v>6.9017301371653774</c:v>
                </c:pt>
                <c:pt idx="25">
                  <c:v>7.1133558830496</c:v>
                </c:pt>
                <c:pt idx="26">
                  <c:v>7.2224738433731996</c:v>
                </c:pt>
                <c:pt idx="27">
                  <c:v>7.0647441568356255</c:v>
                </c:pt>
                <c:pt idx="28">
                  <c:v>8.9472851648989682</c:v>
                </c:pt>
                <c:pt idx="29">
                  <c:v>9.0758246557997566</c:v>
                </c:pt>
                <c:pt idx="30">
                  <c:v>8.6092395326765327</c:v>
                </c:pt>
                <c:pt idx="31">
                  <c:v>8.5622025878172696</c:v>
                </c:pt>
              </c:numCache>
            </c:numRef>
          </c:val>
        </c:ser>
        <c:ser>
          <c:idx val="9"/>
          <c:order val="9"/>
          <c:tx>
            <c:strRef>
              <c:f>Sheet1!$X$13</c:f>
              <c:strCache>
                <c:ptCount val="1"/>
                <c:pt idx="0">
                  <c:v>BC</c:v>
                </c:pt>
              </c:strCache>
            </c:strRef>
          </c:tx>
          <c:cat>
            <c:strRef>
              <c:f>Sheet1!$N$14:$N$45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Sheet1!$X$14:$X$45</c:f>
              <c:numCache>
                <c:formatCode>#,##0.0</c:formatCode>
                <c:ptCount val="32"/>
                <c:pt idx="0">
                  <c:v>7.64530634694888</c:v>
                </c:pt>
                <c:pt idx="1">
                  <c:v>8.5959685077391317</c:v>
                </c:pt>
                <c:pt idx="2">
                  <c:v>8.7531243519914188</c:v>
                </c:pt>
                <c:pt idx="3">
                  <c:v>8.886268734173207</c:v>
                </c:pt>
                <c:pt idx="4">
                  <c:v>8.6625114880323331</c:v>
                </c:pt>
                <c:pt idx="5">
                  <c:v>8.8140590418934401</c:v>
                </c:pt>
                <c:pt idx="6">
                  <c:v>8.5440080619299135</c:v>
                </c:pt>
                <c:pt idx="7">
                  <c:v>8.4127894275896811</c:v>
                </c:pt>
                <c:pt idx="8">
                  <c:v>8.6128136979226166</c:v>
                </c:pt>
                <c:pt idx="9">
                  <c:v>9.2959246596811838</c:v>
                </c:pt>
                <c:pt idx="10">
                  <c:v>9.9296898330394541</c:v>
                </c:pt>
                <c:pt idx="11">
                  <c:v>10.052187288573268</c:v>
                </c:pt>
                <c:pt idx="12">
                  <c:v>9.8828039790086848</c:v>
                </c:pt>
                <c:pt idx="13">
                  <c:v>9.7215500699780932</c:v>
                </c:pt>
                <c:pt idx="14">
                  <c:v>9.5705835323226314</c:v>
                </c:pt>
                <c:pt idx="15">
                  <c:v>9.5330174210417784</c:v>
                </c:pt>
                <c:pt idx="16">
                  <c:v>9.4699252439166024</c:v>
                </c:pt>
                <c:pt idx="17">
                  <c:v>9.8704941181085726</c:v>
                </c:pt>
                <c:pt idx="18">
                  <c:v>10.155142887055264</c:v>
                </c:pt>
                <c:pt idx="19">
                  <c:v>10.212668160583338</c:v>
                </c:pt>
                <c:pt idx="20">
                  <c:v>10.995150166718538</c:v>
                </c:pt>
                <c:pt idx="21">
                  <c:v>11.339332553521992</c:v>
                </c:pt>
                <c:pt idx="22">
                  <c:v>11.254513683892263</c:v>
                </c:pt>
                <c:pt idx="23">
                  <c:v>10.859433104928749</c:v>
                </c:pt>
                <c:pt idx="24">
                  <c:v>10.66688110333671</c:v>
                </c:pt>
                <c:pt idx="25">
                  <c:v>10.669140335244411</c:v>
                </c:pt>
                <c:pt idx="26">
                  <c:v>10.554318153396018</c:v>
                </c:pt>
                <c:pt idx="27">
                  <c:v>11.17818382088895</c:v>
                </c:pt>
                <c:pt idx="28">
                  <c:v>11.980165186564051</c:v>
                </c:pt>
                <c:pt idx="29">
                  <c:v>12.009154813521359</c:v>
                </c:pt>
                <c:pt idx="30">
                  <c:v>11.778326027916718</c:v>
                </c:pt>
                <c:pt idx="31">
                  <c:v>11.812348830408304</c:v>
                </c:pt>
              </c:numCache>
            </c:numRef>
          </c:val>
        </c:ser>
        <c:ser>
          <c:idx val="10"/>
          <c:order val="10"/>
          <c:tx>
            <c:strRef>
              <c:f>Sheet1!$Y$13</c:f>
              <c:strCache>
                <c:ptCount val="1"/>
                <c:pt idx="0">
                  <c:v>CAN</c:v>
                </c:pt>
              </c:strCache>
            </c:strRef>
          </c:tx>
          <c:spPr>
            <a:ln w="50800">
              <a:solidFill>
                <a:srgbClr val="FF0000"/>
              </a:solidFill>
            </a:ln>
          </c:spPr>
          <c:marker>
            <c:symbol val="square"/>
            <c:size val="5"/>
            <c:spPr>
              <a:solidFill>
                <a:srgbClr val="FF0000"/>
              </a:solidFill>
              <a:ln>
                <a:solidFill>
                  <a:srgbClr val="FF0000"/>
                </a:solidFill>
              </a:ln>
            </c:spPr>
          </c:marker>
          <c:cat>
            <c:strRef>
              <c:f>Sheet1!$N$14:$N$45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Sheet1!$Y$14:$Y$45</c:f>
              <c:numCache>
                <c:formatCode>#,##0.0</c:formatCode>
                <c:ptCount val="32"/>
                <c:pt idx="0">
                  <c:v>7.2895480855925809</c:v>
                </c:pt>
                <c:pt idx="1">
                  <c:v>8.0975131450593487</c:v>
                </c:pt>
                <c:pt idx="2">
                  <c:v>8.2741277223013459</c:v>
                </c:pt>
                <c:pt idx="3">
                  <c:v>8.1727338299474681</c:v>
                </c:pt>
                <c:pt idx="4">
                  <c:v>8.2028455464232941</c:v>
                </c:pt>
                <c:pt idx="5">
                  <c:v>8.4555474542778324</c:v>
                </c:pt>
                <c:pt idx="6">
                  <c:v>8.3709260753682262</c:v>
                </c:pt>
                <c:pt idx="7">
                  <c:v>8.3119505667554687</c:v>
                </c:pt>
                <c:pt idx="8">
                  <c:v>8.528787325224485</c:v>
                </c:pt>
                <c:pt idx="9">
                  <c:v>8.9754954060211567</c:v>
                </c:pt>
                <c:pt idx="10">
                  <c:v>9.6721621164211502</c:v>
                </c:pt>
                <c:pt idx="11">
                  <c:v>9.9574386789284848</c:v>
                </c:pt>
                <c:pt idx="12">
                  <c:v>9.8324527084358575</c:v>
                </c:pt>
                <c:pt idx="13">
                  <c:v>9.484240403090098</c:v>
                </c:pt>
                <c:pt idx="14">
                  <c:v>9.1416562010814406</c:v>
                </c:pt>
                <c:pt idx="15">
                  <c:v>8.9278472347495867</c:v>
                </c:pt>
                <c:pt idx="16">
                  <c:v>8.919393106295411</c:v>
                </c:pt>
                <c:pt idx="17">
                  <c:v>9.1897693468628034</c:v>
                </c:pt>
                <c:pt idx="18">
                  <c:v>9.1978495089917836</c:v>
                </c:pt>
                <c:pt idx="19">
                  <c:v>9.1576424228744084</c:v>
                </c:pt>
                <c:pt idx="20">
                  <c:v>9.6754219039843665</c:v>
                </c:pt>
                <c:pt idx="21">
                  <c:v>9.9828829760755848</c:v>
                </c:pt>
                <c:pt idx="22">
                  <c:v>10.195892360091744</c:v>
                </c:pt>
                <c:pt idx="23">
                  <c:v>10.240704469086818</c:v>
                </c:pt>
                <c:pt idx="24">
                  <c:v>10.243441539139226</c:v>
                </c:pt>
                <c:pt idx="25">
                  <c:v>10.399717776901896</c:v>
                </c:pt>
                <c:pt idx="26">
                  <c:v>10.476301372041481</c:v>
                </c:pt>
                <c:pt idx="27">
                  <c:v>10.727379707707938</c:v>
                </c:pt>
                <c:pt idx="28">
                  <c:v>11.908968172521348</c:v>
                </c:pt>
                <c:pt idx="29">
                  <c:v>11.88677790039714</c:v>
                </c:pt>
                <c:pt idx="30">
                  <c:v>11.658988619840652</c:v>
                </c:pt>
                <c:pt idx="31">
                  <c:v>11.599755550491789</c:v>
                </c:pt>
              </c:numCache>
            </c:numRef>
          </c:val>
        </c:ser>
        <c:marker val="1"/>
        <c:axId val="77261440"/>
        <c:axId val="92013312"/>
      </c:lineChart>
      <c:catAx>
        <c:axId val="77261440"/>
        <c:scaling>
          <c:orientation val="minMax"/>
        </c:scaling>
        <c:axPos val="b"/>
        <c:numFmt formatCode="General" sourceLinked="1"/>
        <c:tickLblPos val="nextTo"/>
        <c:crossAx val="92013312"/>
        <c:crosses val="autoZero"/>
        <c:auto val="1"/>
        <c:lblAlgn val="ctr"/>
        <c:lblOffset val="100"/>
      </c:catAx>
      <c:valAx>
        <c:axId val="92013312"/>
        <c:scaling>
          <c:orientation val="minMax"/>
        </c:scaling>
        <c:axPos val="l"/>
        <c:majorGridlines/>
        <c:numFmt formatCode="#,##0" sourceLinked="0"/>
        <c:tickLblPos val="nextTo"/>
        <c:crossAx val="77261440"/>
        <c:crosses val="autoZero"/>
        <c:crossBetween val="between"/>
      </c:valAx>
    </c:plotArea>
    <c:legend>
      <c:legendPos val="r"/>
      <c:layout>
        <c:manualLayout>
          <c:xMode val="edge"/>
          <c:yMode val="edge"/>
          <c:x val="0.18831311481660751"/>
          <c:y val="0.16839688220790591"/>
          <c:w val="0.64748888314693021"/>
          <c:h val="0.10139444464777554"/>
        </c:manualLayout>
      </c:layout>
    </c:legend>
    <c:plotVisOnly val="1"/>
    <c:dispBlanksAs val="gap"/>
  </c:chart>
  <c:txPr>
    <a:bodyPr/>
    <a:lstStyle/>
    <a:p>
      <a:pPr>
        <a:defRPr sz="2400"/>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7462401574803138"/>
          <c:y val="0.16861544527211644"/>
          <c:w val="0.75006124234470806"/>
          <c:h val="0.59852143482064657"/>
        </c:manualLayout>
      </c:layout>
      <c:lineChart>
        <c:grouping val="standard"/>
        <c:ser>
          <c:idx val="0"/>
          <c:order val="0"/>
          <c:tx>
            <c:strRef>
              <c:f>Sheet1!$AB$13</c:f>
              <c:strCache>
                <c:ptCount val="1"/>
                <c:pt idx="0">
                  <c:v>NL</c:v>
                </c:pt>
              </c:strCache>
            </c:strRef>
          </c:tx>
          <c:spPr>
            <a:ln w="50800">
              <a:solidFill>
                <a:srgbClr val="0070C0"/>
              </a:solidFill>
            </a:ln>
          </c:spPr>
          <c:marker>
            <c:symbol val="square"/>
            <c:size val="3"/>
            <c:spPr>
              <a:solidFill>
                <a:srgbClr val="0070C0"/>
              </a:solidFill>
            </c:spPr>
          </c:marker>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Sheet1!$AB$14:$AB$45</c:f>
              <c:numCache>
                <c:formatCode>0.0%</c:formatCode>
                <c:ptCount val="32"/>
                <c:pt idx="0">
                  <c:v>7.6334497477687224E-2</c:v>
                </c:pt>
                <c:pt idx="1">
                  <c:v>8.2350820110536724E-2</c:v>
                </c:pt>
                <c:pt idx="2">
                  <c:v>8.6128632264529048E-2</c:v>
                </c:pt>
                <c:pt idx="3">
                  <c:v>8.3889887023379878E-2</c:v>
                </c:pt>
                <c:pt idx="4">
                  <c:v>8.4459756281029044E-2</c:v>
                </c:pt>
                <c:pt idx="5">
                  <c:v>8.4372722252898963E-2</c:v>
                </c:pt>
                <c:pt idx="6">
                  <c:v>8.5016552879041626E-2</c:v>
                </c:pt>
                <c:pt idx="7">
                  <c:v>8.2601221005650455E-2</c:v>
                </c:pt>
                <c:pt idx="8">
                  <c:v>8.3501128941635819E-2</c:v>
                </c:pt>
                <c:pt idx="9">
                  <c:v>9.0678843966557662E-2</c:v>
                </c:pt>
                <c:pt idx="10">
                  <c:v>8.9811514401926681E-2</c:v>
                </c:pt>
                <c:pt idx="11">
                  <c:v>9.2263736026927251E-2</c:v>
                </c:pt>
                <c:pt idx="12">
                  <c:v>9.0149431512108483E-2</c:v>
                </c:pt>
                <c:pt idx="13">
                  <c:v>8.7941531093038081E-2</c:v>
                </c:pt>
                <c:pt idx="14">
                  <c:v>8.688265168227971E-2</c:v>
                </c:pt>
                <c:pt idx="15">
                  <c:v>8.8894364136270942E-2</c:v>
                </c:pt>
                <c:pt idx="16">
                  <c:v>9.1921476103542218E-2</c:v>
                </c:pt>
                <c:pt idx="17">
                  <c:v>9.3974274203007468E-2</c:v>
                </c:pt>
                <c:pt idx="18">
                  <c:v>9.7705555338755704E-2</c:v>
                </c:pt>
                <c:pt idx="19">
                  <c:v>8.9558031385573736E-2</c:v>
                </c:pt>
                <c:pt idx="20">
                  <c:v>9.4060643977873143E-2</c:v>
                </c:pt>
                <c:pt idx="21">
                  <c:v>8.648492036049063E-2</c:v>
                </c:pt>
                <c:pt idx="22">
                  <c:v>8.2679423315571834E-2</c:v>
                </c:pt>
                <c:pt idx="23">
                  <c:v>7.9286406541454094E-2</c:v>
                </c:pt>
                <c:pt idx="24">
                  <c:v>7.2391964708561102E-2</c:v>
                </c:pt>
                <c:pt idx="25">
                  <c:v>6.4848250978360958E-2</c:v>
                </c:pt>
                <c:pt idx="26">
                  <c:v>6.2612391526206165E-2</c:v>
                </c:pt>
                <c:pt idx="27">
                  <c:v>6.4605294526555154E-2</c:v>
                </c:pt>
                <c:pt idx="28">
                  <c:v>8.895029782529694E-2</c:v>
                </c:pt>
                <c:pt idx="29">
                  <c:v>8.6449851908342812E-2</c:v>
                </c:pt>
                <c:pt idx="30">
                  <c:v>8.4727837481457055E-2</c:v>
                </c:pt>
                <c:pt idx="31">
                  <c:v>8.6214789506406445E-2</c:v>
                </c:pt>
              </c:numCache>
            </c:numRef>
          </c:val>
        </c:ser>
        <c:ser>
          <c:idx val="1"/>
          <c:order val="1"/>
          <c:tx>
            <c:strRef>
              <c:f>Sheet1!$AC$13</c:f>
              <c:strCache>
                <c:ptCount val="1"/>
                <c:pt idx="0">
                  <c:v>PE</c:v>
                </c:pt>
              </c:strCache>
            </c:strRef>
          </c:tx>
          <c:spPr>
            <a:ln w="34925">
              <a:solidFill>
                <a:srgbClr val="92D050"/>
              </a:solidFill>
            </a:ln>
          </c:spPr>
          <c:marker>
            <c:symbol val="diamond"/>
            <c:size val="5"/>
            <c:spPr>
              <a:solidFill>
                <a:srgbClr val="92D050"/>
              </a:solidFill>
              <a:ln>
                <a:solidFill>
                  <a:srgbClr val="92D050"/>
                </a:solidFill>
              </a:ln>
            </c:spPr>
          </c:marker>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Sheet1!$AC$14:$AC$45</c:f>
              <c:numCache>
                <c:formatCode>0.0%</c:formatCode>
                <c:ptCount val="32"/>
                <c:pt idx="0">
                  <c:v>7.8801546391752575E-2</c:v>
                </c:pt>
                <c:pt idx="1">
                  <c:v>8.5421075455333964E-2</c:v>
                </c:pt>
                <c:pt idx="2">
                  <c:v>8.0757550981146786E-2</c:v>
                </c:pt>
                <c:pt idx="3">
                  <c:v>8.3876798347310266E-2</c:v>
                </c:pt>
                <c:pt idx="4">
                  <c:v>8.5094050717632402E-2</c:v>
                </c:pt>
                <c:pt idx="5">
                  <c:v>8.0801073619631902E-2</c:v>
                </c:pt>
                <c:pt idx="6">
                  <c:v>8.2016983304548083E-2</c:v>
                </c:pt>
                <c:pt idx="7">
                  <c:v>8.04517030588459E-2</c:v>
                </c:pt>
                <c:pt idx="8">
                  <c:v>7.9226007034894894E-2</c:v>
                </c:pt>
                <c:pt idx="9">
                  <c:v>8.0067769674616207E-2</c:v>
                </c:pt>
                <c:pt idx="10">
                  <c:v>8.4083085086576054E-2</c:v>
                </c:pt>
                <c:pt idx="11">
                  <c:v>8.3678273727193039E-2</c:v>
                </c:pt>
                <c:pt idx="12">
                  <c:v>8.3062798190621082E-2</c:v>
                </c:pt>
                <c:pt idx="13">
                  <c:v>7.9510563750211607E-2</c:v>
                </c:pt>
                <c:pt idx="14">
                  <c:v>7.6316964856245298E-2</c:v>
                </c:pt>
                <c:pt idx="15">
                  <c:v>7.5518589515443199E-2</c:v>
                </c:pt>
                <c:pt idx="16">
                  <c:v>7.6394149898722952E-2</c:v>
                </c:pt>
                <c:pt idx="17">
                  <c:v>7.6760186686372925E-2</c:v>
                </c:pt>
                <c:pt idx="18">
                  <c:v>7.6220160718294461E-2</c:v>
                </c:pt>
                <c:pt idx="19">
                  <c:v>7.671530658930617E-2</c:v>
                </c:pt>
                <c:pt idx="20">
                  <c:v>8.8922514834028049E-2</c:v>
                </c:pt>
                <c:pt idx="21">
                  <c:v>9.305782629867472E-2</c:v>
                </c:pt>
                <c:pt idx="22">
                  <c:v>9.332759819432572E-2</c:v>
                </c:pt>
                <c:pt idx="23">
                  <c:v>8.7311768297942571E-2</c:v>
                </c:pt>
                <c:pt idx="24">
                  <c:v>9.064518008135164E-2</c:v>
                </c:pt>
                <c:pt idx="25">
                  <c:v>8.9375526940903824E-2</c:v>
                </c:pt>
                <c:pt idx="26">
                  <c:v>9.1179600154083204E-2</c:v>
                </c:pt>
                <c:pt idx="27">
                  <c:v>9.6808305891168664E-2</c:v>
                </c:pt>
                <c:pt idx="28">
                  <c:v>0.10732183597256266</c:v>
                </c:pt>
                <c:pt idx="29">
                  <c:v>0.11195330498711042</c:v>
                </c:pt>
                <c:pt idx="30">
                  <c:v>0.1141543940997943</c:v>
                </c:pt>
                <c:pt idx="31">
                  <c:v>0.11663934893176336</c:v>
                </c:pt>
              </c:numCache>
            </c:numRef>
          </c:val>
        </c:ser>
        <c:ser>
          <c:idx val="2"/>
          <c:order val="2"/>
          <c:tx>
            <c:strRef>
              <c:f>Sheet1!$AD$13</c:f>
              <c:strCache>
                <c:ptCount val="1"/>
                <c:pt idx="0">
                  <c:v>NB</c:v>
                </c:pt>
              </c:strCache>
            </c:strRef>
          </c:tx>
          <c:spPr>
            <a:ln w="50800">
              <a:solidFill>
                <a:srgbClr val="92D050"/>
              </a:solidFill>
            </a:ln>
          </c:spPr>
          <c:marker>
            <c:symbol val="triangle"/>
            <c:size val="3"/>
            <c:spPr>
              <a:solidFill>
                <a:srgbClr val="92D050"/>
              </a:solidFill>
            </c:spPr>
          </c:marker>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Sheet1!$AD$14:$AD$45</c:f>
              <c:numCache>
                <c:formatCode>0.0%</c:formatCode>
                <c:ptCount val="32"/>
                <c:pt idx="0">
                  <c:v>7.1821047678795477E-2</c:v>
                </c:pt>
                <c:pt idx="1">
                  <c:v>7.2137519050729432E-2</c:v>
                </c:pt>
                <c:pt idx="2">
                  <c:v>7.0305890582786579E-2</c:v>
                </c:pt>
                <c:pt idx="3">
                  <c:v>6.9978680729175971E-2</c:v>
                </c:pt>
                <c:pt idx="4">
                  <c:v>6.9998585801113247E-2</c:v>
                </c:pt>
                <c:pt idx="5">
                  <c:v>6.8417387898231916E-2</c:v>
                </c:pt>
                <c:pt idx="6">
                  <c:v>6.8414686114190798E-2</c:v>
                </c:pt>
                <c:pt idx="7">
                  <c:v>7.0069837817086866E-2</c:v>
                </c:pt>
                <c:pt idx="8">
                  <c:v>7.2298164409827684E-2</c:v>
                </c:pt>
                <c:pt idx="9">
                  <c:v>7.435737951911453E-2</c:v>
                </c:pt>
                <c:pt idx="10">
                  <c:v>7.5570238008327614E-2</c:v>
                </c:pt>
                <c:pt idx="11">
                  <c:v>7.4984767025104412E-2</c:v>
                </c:pt>
                <c:pt idx="12">
                  <c:v>7.2121943918597511E-2</c:v>
                </c:pt>
                <c:pt idx="13">
                  <c:v>6.8577747110731502E-2</c:v>
                </c:pt>
                <c:pt idx="14">
                  <c:v>6.7505451620108112E-2</c:v>
                </c:pt>
                <c:pt idx="15">
                  <c:v>6.7533486267719128E-2</c:v>
                </c:pt>
                <c:pt idx="16">
                  <c:v>7.6197114425092694E-2</c:v>
                </c:pt>
                <c:pt idx="17">
                  <c:v>7.7405129980654616E-2</c:v>
                </c:pt>
                <c:pt idx="18">
                  <c:v>7.5880922266382558E-2</c:v>
                </c:pt>
                <c:pt idx="19">
                  <c:v>7.2517134389828874E-2</c:v>
                </c:pt>
                <c:pt idx="20">
                  <c:v>7.2757333124378404E-2</c:v>
                </c:pt>
                <c:pt idx="21">
                  <c:v>7.6115255804854273E-2</c:v>
                </c:pt>
                <c:pt idx="22">
                  <c:v>7.8715107391309325E-2</c:v>
                </c:pt>
                <c:pt idx="23">
                  <c:v>7.9108593904040292E-2</c:v>
                </c:pt>
                <c:pt idx="24">
                  <c:v>8.2594681780099335E-2</c:v>
                </c:pt>
                <c:pt idx="25">
                  <c:v>9.1241274308697135E-2</c:v>
                </c:pt>
                <c:pt idx="26">
                  <c:v>9.4148791054375333E-2</c:v>
                </c:pt>
                <c:pt idx="27">
                  <c:v>9.5336294591799514E-2</c:v>
                </c:pt>
                <c:pt idx="28">
                  <c:v>9.6676355108980372E-2</c:v>
                </c:pt>
                <c:pt idx="29">
                  <c:v>0.10109977624377448</c:v>
                </c:pt>
                <c:pt idx="30">
                  <c:v>0.10298764163026894</c:v>
                </c:pt>
                <c:pt idx="31">
                  <c:v>0.10184319601743054</c:v>
                </c:pt>
              </c:numCache>
            </c:numRef>
          </c:val>
        </c:ser>
        <c:ser>
          <c:idx val="3"/>
          <c:order val="3"/>
          <c:tx>
            <c:strRef>
              <c:f>Sheet1!$AE$13</c:f>
              <c:strCache>
                <c:ptCount val="1"/>
                <c:pt idx="0">
                  <c:v>NS</c:v>
                </c:pt>
              </c:strCache>
            </c:strRef>
          </c:tx>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Sheet1!$AE$14:$AE$45</c:f>
              <c:numCache>
                <c:formatCode>0.0%</c:formatCode>
                <c:ptCount val="32"/>
                <c:pt idx="0">
                  <c:v>7.5353096438701681E-2</c:v>
                </c:pt>
                <c:pt idx="1">
                  <c:v>8.2188528077141193E-2</c:v>
                </c:pt>
                <c:pt idx="2">
                  <c:v>7.7952740492170033E-2</c:v>
                </c:pt>
                <c:pt idx="3">
                  <c:v>7.6155647539124488E-2</c:v>
                </c:pt>
                <c:pt idx="4">
                  <c:v>7.5823695721753973E-2</c:v>
                </c:pt>
                <c:pt idx="5">
                  <c:v>7.2566526476773113E-2</c:v>
                </c:pt>
                <c:pt idx="6">
                  <c:v>7.2411661769789151E-2</c:v>
                </c:pt>
                <c:pt idx="7">
                  <c:v>7.2427216183923213E-2</c:v>
                </c:pt>
                <c:pt idx="8">
                  <c:v>7.4740655983550883E-2</c:v>
                </c:pt>
                <c:pt idx="9">
                  <c:v>7.8552795498709471E-2</c:v>
                </c:pt>
                <c:pt idx="10">
                  <c:v>8.0756919647360065E-2</c:v>
                </c:pt>
                <c:pt idx="11">
                  <c:v>8.1380102782319927E-2</c:v>
                </c:pt>
                <c:pt idx="12">
                  <c:v>7.8591828789509807E-2</c:v>
                </c:pt>
                <c:pt idx="13">
                  <c:v>7.7802722719390538E-2</c:v>
                </c:pt>
                <c:pt idx="14">
                  <c:v>7.5408837167275602E-2</c:v>
                </c:pt>
                <c:pt idx="15">
                  <c:v>7.424580012991408E-2</c:v>
                </c:pt>
                <c:pt idx="16">
                  <c:v>7.2062548642877408E-2</c:v>
                </c:pt>
                <c:pt idx="17">
                  <c:v>7.1994693268696314E-2</c:v>
                </c:pt>
                <c:pt idx="18">
                  <c:v>7.1937599569569008E-2</c:v>
                </c:pt>
                <c:pt idx="19">
                  <c:v>7.3017680613232452E-2</c:v>
                </c:pt>
                <c:pt idx="20">
                  <c:v>7.7133763638077738E-2</c:v>
                </c:pt>
                <c:pt idx="21">
                  <c:v>7.9309430321696975E-2</c:v>
                </c:pt>
                <c:pt idx="22">
                  <c:v>8.0164744656733497E-2</c:v>
                </c:pt>
                <c:pt idx="23">
                  <c:v>8.2476529904528487E-2</c:v>
                </c:pt>
                <c:pt idx="24">
                  <c:v>8.624476767953955E-2</c:v>
                </c:pt>
                <c:pt idx="25">
                  <c:v>9.0748070734224542E-2</c:v>
                </c:pt>
                <c:pt idx="26">
                  <c:v>9.1089631216258557E-2</c:v>
                </c:pt>
                <c:pt idx="27">
                  <c:v>9.5492596829430176E-2</c:v>
                </c:pt>
                <c:pt idx="28">
                  <c:v>9.9644091747045291E-2</c:v>
                </c:pt>
                <c:pt idx="29">
                  <c:v>9.9384041480693686E-2</c:v>
                </c:pt>
                <c:pt idx="30">
                  <c:v>0.10095860872631317</c:v>
                </c:pt>
                <c:pt idx="31">
                  <c:v>9.9434706192384245E-2</c:v>
                </c:pt>
              </c:numCache>
            </c:numRef>
          </c:val>
        </c:ser>
        <c:ser>
          <c:idx val="4"/>
          <c:order val="4"/>
          <c:tx>
            <c:strRef>
              <c:f>Sheet1!$AF$13</c:f>
              <c:strCache>
                <c:ptCount val="1"/>
                <c:pt idx="0">
                  <c:v>QC</c:v>
                </c:pt>
              </c:strCache>
            </c:strRef>
          </c:tx>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Sheet1!$AF$14:$AF$45</c:f>
              <c:numCache>
                <c:formatCode>0.0%</c:formatCode>
                <c:ptCount val="32"/>
                <c:pt idx="0">
                  <c:v>6.5447822197927788E-2</c:v>
                </c:pt>
                <c:pt idx="1">
                  <c:v>7.159376540167571E-2</c:v>
                </c:pt>
                <c:pt idx="2">
                  <c:v>7.3404461407788182E-2</c:v>
                </c:pt>
                <c:pt idx="3">
                  <c:v>7.1446284349698977E-2</c:v>
                </c:pt>
                <c:pt idx="4">
                  <c:v>7.0556997327522894E-2</c:v>
                </c:pt>
                <c:pt idx="5">
                  <c:v>6.5855230527688824E-2</c:v>
                </c:pt>
                <c:pt idx="6">
                  <c:v>6.4294754165650392E-2</c:v>
                </c:pt>
                <c:pt idx="7">
                  <c:v>6.3878291410852162E-2</c:v>
                </c:pt>
                <c:pt idx="8">
                  <c:v>6.4889418531555332E-2</c:v>
                </c:pt>
                <c:pt idx="9">
                  <c:v>6.6851862919419289E-2</c:v>
                </c:pt>
                <c:pt idx="10">
                  <c:v>7.2271077083454885E-2</c:v>
                </c:pt>
                <c:pt idx="11">
                  <c:v>7.3360872456876919E-2</c:v>
                </c:pt>
                <c:pt idx="12">
                  <c:v>7.2992533241479501E-2</c:v>
                </c:pt>
                <c:pt idx="13">
                  <c:v>7.0433658967632484E-2</c:v>
                </c:pt>
                <c:pt idx="14">
                  <c:v>6.7784276338710744E-2</c:v>
                </c:pt>
                <c:pt idx="15">
                  <c:v>6.4180505630404436E-2</c:v>
                </c:pt>
                <c:pt idx="16">
                  <c:v>6.4529477610992703E-2</c:v>
                </c:pt>
                <c:pt idx="17">
                  <c:v>6.6982627918371798E-2</c:v>
                </c:pt>
                <c:pt idx="18">
                  <c:v>6.3579037270459271E-2</c:v>
                </c:pt>
                <c:pt idx="19">
                  <c:v>6.4268541410626892E-2</c:v>
                </c:pt>
                <c:pt idx="20">
                  <c:v>6.707452558478795E-2</c:v>
                </c:pt>
                <c:pt idx="21">
                  <c:v>6.7968612657645519E-2</c:v>
                </c:pt>
                <c:pt idx="22">
                  <c:v>6.8874165659556702E-2</c:v>
                </c:pt>
                <c:pt idx="23">
                  <c:v>7.0006804658781133E-2</c:v>
                </c:pt>
                <c:pt idx="24">
                  <c:v>7.1391098489123839E-2</c:v>
                </c:pt>
                <c:pt idx="25">
                  <c:v>7.2875413184492699E-2</c:v>
                </c:pt>
                <c:pt idx="26">
                  <c:v>7.3768995247042488E-2</c:v>
                </c:pt>
                <c:pt idx="27">
                  <c:v>7.6780346817867967E-2</c:v>
                </c:pt>
                <c:pt idx="28">
                  <c:v>8.2458158689757435E-2</c:v>
                </c:pt>
                <c:pt idx="29">
                  <c:v>8.2253582391515034E-2</c:v>
                </c:pt>
                <c:pt idx="30">
                  <c:v>8.1294223367586765E-2</c:v>
                </c:pt>
                <c:pt idx="31">
                  <c:v>8.1300207069186281E-2</c:v>
                </c:pt>
              </c:numCache>
            </c:numRef>
          </c:val>
        </c:ser>
        <c:ser>
          <c:idx val="5"/>
          <c:order val="5"/>
          <c:tx>
            <c:strRef>
              <c:f>Sheet1!$AG$13</c:f>
              <c:strCache>
                <c:ptCount val="1"/>
                <c:pt idx="0">
                  <c:v>ON</c:v>
                </c:pt>
              </c:strCache>
            </c:strRef>
          </c:tx>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Sheet1!$AG$14:$AG$45</c:f>
              <c:numCache>
                <c:formatCode>0.0%</c:formatCode>
                <c:ptCount val="32"/>
                <c:pt idx="0">
                  <c:v>4.6312833806384776E-2</c:v>
                </c:pt>
                <c:pt idx="1">
                  <c:v>5.1205503420041654E-2</c:v>
                </c:pt>
                <c:pt idx="2">
                  <c:v>5.1843087754231361E-2</c:v>
                </c:pt>
                <c:pt idx="3">
                  <c:v>5.1067607988799099E-2</c:v>
                </c:pt>
                <c:pt idx="4">
                  <c:v>5.1536106775809845E-2</c:v>
                </c:pt>
                <c:pt idx="5">
                  <c:v>5.2744595995994521E-2</c:v>
                </c:pt>
                <c:pt idx="6">
                  <c:v>5.2879237714291823E-2</c:v>
                </c:pt>
                <c:pt idx="7">
                  <c:v>5.2967365902020343E-2</c:v>
                </c:pt>
                <c:pt idx="8">
                  <c:v>5.4088089353024914E-2</c:v>
                </c:pt>
                <c:pt idx="9">
                  <c:v>5.7262974161360412E-2</c:v>
                </c:pt>
                <c:pt idx="10">
                  <c:v>6.3410943594542399E-2</c:v>
                </c:pt>
                <c:pt idx="11">
                  <c:v>6.5657128910790868E-2</c:v>
                </c:pt>
                <c:pt idx="12">
                  <c:v>6.3455794687442363E-2</c:v>
                </c:pt>
                <c:pt idx="13">
                  <c:v>6.0282079314682525E-2</c:v>
                </c:pt>
                <c:pt idx="14">
                  <c:v>5.6327604752162003E-2</c:v>
                </c:pt>
                <c:pt idx="15">
                  <c:v>5.5286852918725773E-2</c:v>
                </c:pt>
                <c:pt idx="16">
                  <c:v>5.3055441625142724E-2</c:v>
                </c:pt>
                <c:pt idx="17">
                  <c:v>5.3246903054994792E-2</c:v>
                </c:pt>
                <c:pt idx="18">
                  <c:v>5.2791646072445866E-2</c:v>
                </c:pt>
                <c:pt idx="19">
                  <c:v>5.4318170680638794E-2</c:v>
                </c:pt>
                <c:pt idx="20">
                  <c:v>5.5670020719675327E-2</c:v>
                </c:pt>
                <c:pt idx="21">
                  <c:v>5.7041284089378794E-2</c:v>
                </c:pt>
                <c:pt idx="22">
                  <c:v>6.1613522958273319E-2</c:v>
                </c:pt>
                <c:pt idx="23">
                  <c:v>6.4229317985096471E-2</c:v>
                </c:pt>
                <c:pt idx="24">
                  <c:v>6.5311874141914014E-2</c:v>
                </c:pt>
                <c:pt idx="25">
                  <c:v>6.615679001226929E-2</c:v>
                </c:pt>
                <c:pt idx="26">
                  <c:v>6.8192160531854576E-2</c:v>
                </c:pt>
                <c:pt idx="27">
                  <c:v>7.2551098972799155E-2</c:v>
                </c:pt>
                <c:pt idx="28">
                  <c:v>7.8086306555420371E-2</c:v>
                </c:pt>
                <c:pt idx="29">
                  <c:v>7.7708209148625543E-2</c:v>
                </c:pt>
                <c:pt idx="30">
                  <c:v>7.6997530822258672E-2</c:v>
                </c:pt>
                <c:pt idx="31">
                  <c:v>7.5895527616857722E-2</c:v>
                </c:pt>
              </c:numCache>
            </c:numRef>
          </c:val>
        </c:ser>
        <c:ser>
          <c:idx val="6"/>
          <c:order val="6"/>
          <c:tx>
            <c:strRef>
              <c:f>Sheet1!$AH$13</c:f>
              <c:strCache>
                <c:ptCount val="1"/>
                <c:pt idx="0">
                  <c:v>MB</c:v>
                </c:pt>
              </c:strCache>
            </c:strRef>
          </c:tx>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Sheet1!$AH$14:$AH$45</c:f>
              <c:numCache>
                <c:formatCode>0.0%</c:formatCode>
                <c:ptCount val="32"/>
                <c:pt idx="0">
                  <c:v>5.7460770642201939E-2</c:v>
                </c:pt>
                <c:pt idx="1">
                  <c:v>6.5115188927631212E-2</c:v>
                </c:pt>
                <c:pt idx="2">
                  <c:v>6.7606365020521753E-2</c:v>
                </c:pt>
                <c:pt idx="3">
                  <c:v>6.4837510295328957E-2</c:v>
                </c:pt>
                <c:pt idx="4">
                  <c:v>6.3801521363832561E-2</c:v>
                </c:pt>
                <c:pt idx="5">
                  <c:v>6.5921028037383173E-2</c:v>
                </c:pt>
                <c:pt idx="6">
                  <c:v>6.6948957566838371E-2</c:v>
                </c:pt>
                <c:pt idx="7">
                  <c:v>6.6529360385603767E-2</c:v>
                </c:pt>
                <c:pt idx="8">
                  <c:v>6.7906225954088573E-2</c:v>
                </c:pt>
                <c:pt idx="9">
                  <c:v>7.2035862906255063E-2</c:v>
                </c:pt>
                <c:pt idx="10">
                  <c:v>7.4441224352995133E-2</c:v>
                </c:pt>
                <c:pt idx="11">
                  <c:v>7.6443360643034239E-2</c:v>
                </c:pt>
                <c:pt idx="12">
                  <c:v>7.5510281867085874E-2</c:v>
                </c:pt>
                <c:pt idx="13">
                  <c:v>7.1726587498545033E-2</c:v>
                </c:pt>
                <c:pt idx="14">
                  <c:v>7.058363794210995E-2</c:v>
                </c:pt>
                <c:pt idx="15">
                  <c:v>6.7622331928953811E-2</c:v>
                </c:pt>
                <c:pt idx="16">
                  <c:v>6.6436843697401785E-2</c:v>
                </c:pt>
                <c:pt idx="17">
                  <c:v>6.7893920214640371E-2</c:v>
                </c:pt>
                <c:pt idx="18">
                  <c:v>7.4931897216500509E-2</c:v>
                </c:pt>
                <c:pt idx="19">
                  <c:v>7.7247987959858405E-2</c:v>
                </c:pt>
                <c:pt idx="20">
                  <c:v>7.9474196816859563E-2</c:v>
                </c:pt>
                <c:pt idx="21">
                  <c:v>8.1085742872287508E-2</c:v>
                </c:pt>
                <c:pt idx="22">
                  <c:v>8.5992179287540105E-2</c:v>
                </c:pt>
                <c:pt idx="23">
                  <c:v>8.6453557215087379E-2</c:v>
                </c:pt>
                <c:pt idx="24">
                  <c:v>8.8727242024960185E-2</c:v>
                </c:pt>
                <c:pt idx="25">
                  <c:v>8.6479791740457682E-2</c:v>
                </c:pt>
                <c:pt idx="26">
                  <c:v>8.4119471851761649E-2</c:v>
                </c:pt>
                <c:pt idx="27">
                  <c:v>8.5852912308638243E-2</c:v>
                </c:pt>
                <c:pt idx="28">
                  <c:v>9.3388884246678017E-2</c:v>
                </c:pt>
                <c:pt idx="29">
                  <c:v>9.2598694419610897E-2</c:v>
                </c:pt>
                <c:pt idx="30">
                  <c:v>9.1834810984611548E-2</c:v>
                </c:pt>
                <c:pt idx="31">
                  <c:v>9.1021297117991756E-2</c:v>
                </c:pt>
              </c:numCache>
            </c:numRef>
          </c:val>
        </c:ser>
        <c:ser>
          <c:idx val="7"/>
          <c:order val="7"/>
          <c:tx>
            <c:strRef>
              <c:f>Sheet1!$AI$13</c:f>
              <c:strCache>
                <c:ptCount val="1"/>
                <c:pt idx="0">
                  <c:v>SK</c:v>
                </c:pt>
              </c:strCache>
            </c:strRef>
          </c:tx>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Sheet1!$AI$14:$AI$45</c:f>
              <c:numCache>
                <c:formatCode>0.0%</c:formatCode>
                <c:ptCount val="32"/>
                <c:pt idx="0">
                  <c:v>4.8035716702761244E-2</c:v>
                </c:pt>
                <c:pt idx="1">
                  <c:v>5.7238156316631136E-2</c:v>
                </c:pt>
                <c:pt idx="2">
                  <c:v>6.0466247103763623E-2</c:v>
                </c:pt>
                <c:pt idx="3">
                  <c:v>6.0062988080559002E-2</c:v>
                </c:pt>
                <c:pt idx="4">
                  <c:v>6.1434871136896191E-2</c:v>
                </c:pt>
                <c:pt idx="5">
                  <c:v>6.8840662277740244E-2</c:v>
                </c:pt>
                <c:pt idx="6">
                  <c:v>6.9495795548227532E-2</c:v>
                </c:pt>
                <c:pt idx="7">
                  <c:v>7.1581930821219802E-2</c:v>
                </c:pt>
                <c:pt idx="8">
                  <c:v>7.5096857375236914E-2</c:v>
                </c:pt>
                <c:pt idx="9">
                  <c:v>7.7088686012014462E-2</c:v>
                </c:pt>
                <c:pt idx="10">
                  <c:v>7.7511081866937892E-2</c:v>
                </c:pt>
                <c:pt idx="11">
                  <c:v>7.7094257049334911E-2</c:v>
                </c:pt>
                <c:pt idx="12">
                  <c:v>6.7138690619184996E-2</c:v>
                </c:pt>
                <c:pt idx="13">
                  <c:v>6.3746783942831647E-2</c:v>
                </c:pt>
                <c:pt idx="14">
                  <c:v>6.0381160145793832E-2</c:v>
                </c:pt>
                <c:pt idx="15">
                  <c:v>5.6572597807776376E-2</c:v>
                </c:pt>
                <c:pt idx="16">
                  <c:v>5.9992096224917836E-2</c:v>
                </c:pt>
                <c:pt idx="17">
                  <c:v>6.2780471319797068E-2</c:v>
                </c:pt>
                <c:pt idx="18">
                  <c:v>6.4831553392437083E-2</c:v>
                </c:pt>
                <c:pt idx="19">
                  <c:v>6.1870283707599706E-2</c:v>
                </c:pt>
                <c:pt idx="20">
                  <c:v>6.8415265960873953E-2</c:v>
                </c:pt>
                <c:pt idx="21">
                  <c:v>6.9644217053396934E-2</c:v>
                </c:pt>
                <c:pt idx="22">
                  <c:v>6.9120064273310314E-2</c:v>
                </c:pt>
                <c:pt idx="23">
                  <c:v>6.7008096134991507E-2</c:v>
                </c:pt>
                <c:pt idx="24">
                  <c:v>6.7882018718759068E-2</c:v>
                </c:pt>
                <c:pt idx="25">
                  <c:v>7.0008498702118574E-2</c:v>
                </c:pt>
                <c:pt idx="26">
                  <c:v>6.7528958857519333E-2</c:v>
                </c:pt>
                <c:pt idx="27">
                  <c:v>5.7038101410174374E-2</c:v>
                </c:pt>
                <c:pt idx="28">
                  <c:v>6.8242075498822899E-2</c:v>
                </c:pt>
                <c:pt idx="29">
                  <c:v>6.6687889697050848E-2</c:v>
                </c:pt>
                <c:pt idx="30">
                  <c:v>6.6198703116730803E-2</c:v>
                </c:pt>
                <c:pt idx="31">
                  <c:v>6.6076885934360979E-2</c:v>
                </c:pt>
              </c:numCache>
            </c:numRef>
          </c:val>
        </c:ser>
        <c:ser>
          <c:idx val="8"/>
          <c:order val="8"/>
          <c:tx>
            <c:strRef>
              <c:f>Sheet1!$AJ$13</c:f>
              <c:strCache>
                <c:ptCount val="1"/>
                <c:pt idx="0">
                  <c:v>AB</c:v>
                </c:pt>
              </c:strCache>
            </c:strRef>
          </c:tx>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Sheet1!$AJ$14:$AJ$45</c:f>
              <c:numCache>
                <c:formatCode>0.0%</c:formatCode>
                <c:ptCount val="32"/>
                <c:pt idx="0">
                  <c:v>3.5048659886497725E-2</c:v>
                </c:pt>
                <c:pt idx="1">
                  <c:v>4.2713822333327524E-2</c:v>
                </c:pt>
                <c:pt idx="2">
                  <c:v>4.7423005462609379E-2</c:v>
                </c:pt>
                <c:pt idx="3">
                  <c:v>4.5654655438168316E-2</c:v>
                </c:pt>
                <c:pt idx="4">
                  <c:v>4.5445144867859458E-2</c:v>
                </c:pt>
                <c:pt idx="5">
                  <c:v>5.7225457635306509E-2</c:v>
                </c:pt>
                <c:pt idx="6">
                  <c:v>5.50705239012819E-2</c:v>
                </c:pt>
                <c:pt idx="7">
                  <c:v>5.3612627449821988E-2</c:v>
                </c:pt>
                <c:pt idx="8">
                  <c:v>5.6294004417568572E-2</c:v>
                </c:pt>
                <c:pt idx="9">
                  <c:v>5.5199878975510007E-2</c:v>
                </c:pt>
                <c:pt idx="10">
                  <c:v>5.8181446301946084E-2</c:v>
                </c:pt>
                <c:pt idx="11">
                  <c:v>6.0134679054030839E-2</c:v>
                </c:pt>
                <c:pt idx="12">
                  <c:v>5.4844587357863114E-2</c:v>
                </c:pt>
                <c:pt idx="13">
                  <c:v>4.660916583623384E-2</c:v>
                </c:pt>
                <c:pt idx="14">
                  <c:v>4.2426753550351033E-2</c:v>
                </c:pt>
                <c:pt idx="15">
                  <c:v>4.1479558917431505E-2</c:v>
                </c:pt>
                <c:pt idx="16">
                  <c:v>4.2295266613831192E-2</c:v>
                </c:pt>
                <c:pt idx="17">
                  <c:v>4.5569772606252765E-2</c:v>
                </c:pt>
                <c:pt idx="18">
                  <c:v>4.8181564414482785E-2</c:v>
                </c:pt>
                <c:pt idx="19">
                  <c:v>4.2923708958497939E-2</c:v>
                </c:pt>
                <c:pt idx="20">
                  <c:v>4.6497260927971677E-2</c:v>
                </c:pt>
                <c:pt idx="21">
                  <c:v>5.1335993671164815E-2</c:v>
                </c:pt>
                <c:pt idx="22">
                  <c:v>4.8714428769278312E-2</c:v>
                </c:pt>
                <c:pt idx="23">
                  <c:v>4.8014130347718384E-2</c:v>
                </c:pt>
                <c:pt idx="24">
                  <c:v>4.6392408316957234E-2</c:v>
                </c:pt>
                <c:pt idx="25">
                  <c:v>4.7129948570542556E-2</c:v>
                </c:pt>
                <c:pt idx="26">
                  <c:v>4.8391061039195535E-2</c:v>
                </c:pt>
                <c:pt idx="27">
                  <c:v>4.7841456467785856E-2</c:v>
                </c:pt>
                <c:pt idx="28">
                  <c:v>6.061706263815414E-2</c:v>
                </c:pt>
                <c:pt idx="29">
                  <c:v>6.2649415846045733E-2</c:v>
                </c:pt>
                <c:pt idx="30">
                  <c:v>5.8809822470340015E-2</c:v>
                </c:pt>
                <c:pt idx="31">
                  <c:v>5.8398061683514774E-2</c:v>
                </c:pt>
              </c:numCache>
            </c:numRef>
          </c:val>
        </c:ser>
        <c:ser>
          <c:idx val="9"/>
          <c:order val="9"/>
          <c:tx>
            <c:strRef>
              <c:f>Sheet1!$AK$13</c:f>
              <c:strCache>
                <c:ptCount val="1"/>
                <c:pt idx="0">
                  <c:v>BC</c:v>
                </c:pt>
              </c:strCache>
            </c:strRef>
          </c:tx>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Sheet1!$AK$14:$AK$45</c:f>
              <c:numCache>
                <c:formatCode>0.0%</c:formatCode>
                <c:ptCount val="32"/>
                <c:pt idx="0">
                  <c:v>5.2927371904878728E-2</c:v>
                </c:pt>
                <c:pt idx="1">
                  <c:v>6.0419259728144992E-2</c:v>
                </c:pt>
                <c:pt idx="2">
                  <c:v>6.1761063251679772E-2</c:v>
                </c:pt>
                <c:pt idx="3">
                  <c:v>6.1694361958266525E-2</c:v>
                </c:pt>
                <c:pt idx="4">
                  <c:v>5.9779874859917911E-2</c:v>
                </c:pt>
                <c:pt idx="5">
                  <c:v>6.0891930606398331E-2</c:v>
                </c:pt>
                <c:pt idx="6">
                  <c:v>5.8558621930736805E-2</c:v>
                </c:pt>
                <c:pt idx="7">
                  <c:v>5.7317278833048595E-2</c:v>
                </c:pt>
                <c:pt idx="8">
                  <c:v>5.8954894728698082E-2</c:v>
                </c:pt>
                <c:pt idx="9">
                  <c:v>6.3561556037001879E-2</c:v>
                </c:pt>
                <c:pt idx="10">
                  <c:v>6.8152979357669133E-2</c:v>
                </c:pt>
                <c:pt idx="11">
                  <c:v>6.9470498487923193E-2</c:v>
                </c:pt>
                <c:pt idx="12">
                  <c:v>6.828589185792093E-2</c:v>
                </c:pt>
                <c:pt idx="13">
                  <c:v>6.7065265984276784E-2</c:v>
                </c:pt>
                <c:pt idx="14">
                  <c:v>6.6310796455472734E-2</c:v>
                </c:pt>
                <c:pt idx="15">
                  <c:v>6.6009015370852034E-2</c:v>
                </c:pt>
                <c:pt idx="16">
                  <c:v>6.5000425768554915E-2</c:v>
                </c:pt>
                <c:pt idx="17">
                  <c:v>6.7090024723333211E-2</c:v>
                </c:pt>
                <c:pt idx="18">
                  <c:v>6.9390502805719775E-2</c:v>
                </c:pt>
                <c:pt idx="19">
                  <c:v>6.9782778838698753E-2</c:v>
                </c:pt>
                <c:pt idx="20">
                  <c:v>7.5785518200240432E-2</c:v>
                </c:pt>
                <c:pt idx="21">
                  <c:v>7.7888016809509394E-2</c:v>
                </c:pt>
                <c:pt idx="22">
                  <c:v>7.6801577700263468E-2</c:v>
                </c:pt>
                <c:pt idx="23">
                  <c:v>7.2519197402923993E-2</c:v>
                </c:pt>
                <c:pt idx="24">
                  <c:v>7.1723477049553924E-2</c:v>
                </c:pt>
                <c:pt idx="25">
                  <c:v>6.9629268150750767E-2</c:v>
                </c:pt>
                <c:pt idx="26">
                  <c:v>6.9863280054256599E-2</c:v>
                </c:pt>
                <c:pt idx="27">
                  <c:v>7.3265604262082812E-2</c:v>
                </c:pt>
                <c:pt idx="28">
                  <c:v>7.895986769931225E-2</c:v>
                </c:pt>
                <c:pt idx="29">
                  <c:v>7.8543027022932768E-2</c:v>
                </c:pt>
                <c:pt idx="30">
                  <c:v>7.6365676176276334E-2</c:v>
                </c:pt>
                <c:pt idx="31">
                  <c:v>7.6456459578607763E-2</c:v>
                </c:pt>
              </c:numCache>
            </c:numRef>
          </c:val>
        </c:ser>
        <c:ser>
          <c:idx val="10"/>
          <c:order val="10"/>
          <c:tx>
            <c:strRef>
              <c:f>Sheet1!$AL$13</c:f>
              <c:strCache>
                <c:ptCount val="1"/>
                <c:pt idx="0">
                  <c:v>CAN</c:v>
                </c:pt>
              </c:strCache>
            </c:strRef>
          </c:tx>
          <c:spPr>
            <a:ln w="50800">
              <a:solidFill>
                <a:srgbClr val="FF0000"/>
              </a:solidFill>
            </a:ln>
          </c:spPr>
          <c:marker>
            <c:symbol val="square"/>
            <c:size val="5"/>
            <c:spPr>
              <a:solidFill>
                <a:srgbClr val="FF0000"/>
              </a:solidFill>
              <a:ln>
                <a:solidFill>
                  <a:srgbClr val="FF0000"/>
                </a:solidFill>
              </a:ln>
            </c:spPr>
          </c:marker>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Sheet1!$AL$14:$AL$45</c:f>
              <c:numCache>
                <c:formatCode>0.0%</c:formatCode>
                <c:ptCount val="32"/>
                <c:pt idx="0">
                  <c:v>5.1753100804225592E-2</c:v>
                </c:pt>
                <c:pt idx="1">
                  <c:v>5.7921854556559085E-2</c:v>
                </c:pt>
                <c:pt idx="2">
                  <c:v>5.9579503165227879E-2</c:v>
                </c:pt>
                <c:pt idx="3">
                  <c:v>5.8374127621666383E-2</c:v>
                </c:pt>
                <c:pt idx="4">
                  <c:v>5.8064601949079683E-2</c:v>
                </c:pt>
                <c:pt idx="5">
                  <c:v>5.9510276971065638E-2</c:v>
                </c:pt>
                <c:pt idx="6">
                  <c:v>5.8720766523433519E-2</c:v>
                </c:pt>
                <c:pt idx="7">
                  <c:v>5.8402441913340333E-2</c:v>
                </c:pt>
                <c:pt idx="8">
                  <c:v>5.9799892454280794E-2</c:v>
                </c:pt>
                <c:pt idx="9">
                  <c:v>6.2462712693450793E-2</c:v>
                </c:pt>
                <c:pt idx="10">
                  <c:v>6.7375237885182931E-2</c:v>
                </c:pt>
                <c:pt idx="11">
                  <c:v>6.9006713852266477E-2</c:v>
                </c:pt>
                <c:pt idx="12">
                  <c:v>6.6795455983688981E-2</c:v>
                </c:pt>
                <c:pt idx="13">
                  <c:v>6.3415940939067064E-2</c:v>
                </c:pt>
                <c:pt idx="14">
                  <c:v>6.0383571615492522E-2</c:v>
                </c:pt>
                <c:pt idx="15">
                  <c:v>5.8647662793907367E-2</c:v>
                </c:pt>
                <c:pt idx="16">
                  <c:v>5.7937345319686293E-2</c:v>
                </c:pt>
                <c:pt idx="17">
                  <c:v>5.9446073446703544E-2</c:v>
                </c:pt>
                <c:pt idx="18">
                  <c:v>5.9372308487138897E-2</c:v>
                </c:pt>
                <c:pt idx="19">
                  <c:v>5.9106318904614513E-2</c:v>
                </c:pt>
                <c:pt idx="20">
                  <c:v>6.1855925329909967E-2</c:v>
                </c:pt>
                <c:pt idx="21">
                  <c:v>6.3739274685677694E-2</c:v>
                </c:pt>
                <c:pt idx="22">
                  <c:v>6.5385981480337071E-2</c:v>
                </c:pt>
                <c:pt idx="23">
                  <c:v>6.5866795977501252E-2</c:v>
                </c:pt>
                <c:pt idx="24">
                  <c:v>6.6094906089508881E-2</c:v>
                </c:pt>
                <c:pt idx="25">
                  <c:v>6.663736572996122E-2</c:v>
                </c:pt>
                <c:pt idx="26">
                  <c:v>6.7650406026485074E-2</c:v>
                </c:pt>
                <c:pt idx="27">
                  <c:v>6.9618096847178706E-2</c:v>
                </c:pt>
                <c:pt idx="28">
                  <c:v>7.7627807727679354E-2</c:v>
                </c:pt>
                <c:pt idx="29">
                  <c:v>7.7546365392960018E-2</c:v>
                </c:pt>
                <c:pt idx="30">
                  <c:v>7.605518533773685E-2</c:v>
                </c:pt>
                <c:pt idx="31">
                  <c:v>7.5471521256157512E-2</c:v>
                </c:pt>
              </c:numCache>
            </c:numRef>
          </c:val>
        </c:ser>
        <c:marker val="1"/>
        <c:axId val="92110848"/>
        <c:axId val="92112768"/>
      </c:lineChart>
      <c:catAx>
        <c:axId val="92110848"/>
        <c:scaling>
          <c:orientation val="minMax"/>
        </c:scaling>
        <c:axPos val="b"/>
        <c:numFmt formatCode="General" sourceLinked="1"/>
        <c:tickLblPos val="nextTo"/>
        <c:crossAx val="92112768"/>
        <c:crosses val="autoZero"/>
        <c:auto val="1"/>
        <c:lblAlgn val="ctr"/>
        <c:lblOffset val="100"/>
      </c:catAx>
      <c:valAx>
        <c:axId val="92112768"/>
        <c:scaling>
          <c:orientation val="minMax"/>
        </c:scaling>
        <c:axPos val="l"/>
        <c:majorGridlines/>
        <c:numFmt formatCode="0%" sourceLinked="0"/>
        <c:tickLblPos val="nextTo"/>
        <c:crossAx val="92110848"/>
        <c:crosses val="autoZero"/>
        <c:crossBetween val="between"/>
      </c:valAx>
    </c:plotArea>
    <c:legend>
      <c:legendPos val="r"/>
      <c:layout>
        <c:manualLayout>
          <c:xMode val="edge"/>
          <c:yMode val="edge"/>
          <c:x val="0.18685010573408553"/>
          <c:y val="0.16839688220790591"/>
          <c:w val="0.66943401938475622"/>
          <c:h val="0.16328070419680071"/>
        </c:manualLayout>
      </c:layout>
    </c:legend>
    <c:plotVisOnly val="1"/>
    <c:dispBlanksAs val="gap"/>
  </c:chart>
  <c:txPr>
    <a:bodyPr/>
    <a:lstStyle/>
    <a:p>
      <a:pPr>
        <a:defRPr sz="2400"/>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87000484636201"/>
          <c:y val="0.19690628874818294"/>
          <c:w val="0.73881520916594778"/>
          <c:h val="0.60443045459719258"/>
        </c:manualLayout>
      </c:layout>
      <c:lineChart>
        <c:grouping val="standard"/>
        <c:ser>
          <c:idx val="0"/>
          <c:order val="0"/>
          <c:tx>
            <c:strRef>
              <c:f>Sheet1!$B$4</c:f>
              <c:strCache>
                <c:ptCount val="1"/>
                <c:pt idx="0">
                  <c:v>NL</c:v>
                </c:pt>
              </c:strCache>
            </c:strRef>
          </c:tx>
          <c:spPr>
            <a:ln w="34925">
              <a:solidFill>
                <a:srgbClr val="0070C0"/>
              </a:solidFill>
            </a:ln>
          </c:spPr>
          <c:marker>
            <c:symbol val="square"/>
            <c:size val="7"/>
            <c:spPr>
              <a:solidFill>
                <a:srgbClr val="0070C0"/>
              </a:solidFill>
              <a:ln>
                <a:solidFill>
                  <a:srgbClr val="0070C0"/>
                </a:solidFill>
              </a:ln>
            </c:spPr>
          </c:marker>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Sheet1!$B$5:$B$41</c:f>
              <c:numCache>
                <c:formatCode>0.0%</c:formatCode>
                <c:ptCount val="37"/>
                <c:pt idx="0">
                  <c:v>0.23671404909655377</c:v>
                </c:pt>
                <c:pt idx="1">
                  <c:v>0.23322955316882218</c:v>
                </c:pt>
                <c:pt idx="2">
                  <c:v>0.24414706004224598</c:v>
                </c:pt>
                <c:pt idx="3">
                  <c:v>0.21625266432874785</c:v>
                </c:pt>
                <c:pt idx="4">
                  <c:v>0.22945715828694871</c:v>
                </c:pt>
                <c:pt idx="5">
                  <c:v>0.2476236975462715</c:v>
                </c:pt>
                <c:pt idx="6">
                  <c:v>0.27621589312821548</c:v>
                </c:pt>
                <c:pt idx="7">
                  <c:v>0.28605853082769961</c:v>
                </c:pt>
                <c:pt idx="8">
                  <c:v>0.2806012883932964</c:v>
                </c:pt>
                <c:pt idx="9">
                  <c:v>0.28517411875241294</c:v>
                </c:pt>
                <c:pt idx="10">
                  <c:v>0.28359110102757917</c:v>
                </c:pt>
                <c:pt idx="11">
                  <c:v>0.28709822160924447</c:v>
                </c:pt>
                <c:pt idx="12">
                  <c:v>0.28832840681164407</c:v>
                </c:pt>
                <c:pt idx="13">
                  <c:v>0.28468167514044379</c:v>
                </c:pt>
                <c:pt idx="14">
                  <c:v>0.2853966580526317</c:v>
                </c:pt>
                <c:pt idx="15">
                  <c:v>0.29549956257606702</c:v>
                </c:pt>
                <c:pt idx="16">
                  <c:v>0.29042086162330039</c:v>
                </c:pt>
                <c:pt idx="17">
                  <c:v>0.28195763822511127</c:v>
                </c:pt>
                <c:pt idx="18">
                  <c:v>0.29019309294434242</c:v>
                </c:pt>
                <c:pt idx="19">
                  <c:v>0.29318128303335567</c:v>
                </c:pt>
                <c:pt idx="20">
                  <c:v>0.29856407959340092</c:v>
                </c:pt>
                <c:pt idx="21">
                  <c:v>0.29770538215963066</c:v>
                </c:pt>
                <c:pt idx="22">
                  <c:v>0.31568598232755457</c:v>
                </c:pt>
                <c:pt idx="23">
                  <c:v>0.33191324594858557</c:v>
                </c:pt>
                <c:pt idx="24">
                  <c:v>0.35013073124923533</c:v>
                </c:pt>
                <c:pt idx="25">
                  <c:v>0.3551960438572625</c:v>
                </c:pt>
                <c:pt idx="26">
                  <c:v>0.35794038404784251</c:v>
                </c:pt>
                <c:pt idx="27">
                  <c:v>0.36796337496706127</c:v>
                </c:pt>
                <c:pt idx="28">
                  <c:v>0.37122251791719663</c:v>
                </c:pt>
                <c:pt idx="29">
                  <c:v>0.38198008856203092</c:v>
                </c:pt>
                <c:pt idx="30">
                  <c:v>0.27825275368660568</c:v>
                </c:pt>
                <c:pt idx="31">
                  <c:v>0.31985708728769496</c:v>
                </c:pt>
                <c:pt idx="32">
                  <c:v>0.34081135940262397</c:v>
                </c:pt>
                <c:pt idx="33">
                  <c:v>0.34032751403148531</c:v>
                </c:pt>
                <c:pt idx="34">
                  <c:v>0.32618669825983893</c:v>
                </c:pt>
                <c:pt idx="35">
                  <c:v>0.34135230326126725</c:v>
                </c:pt>
                <c:pt idx="36">
                  <c:v>0.39906805332344397</c:v>
                </c:pt>
              </c:numCache>
            </c:numRef>
          </c:val>
        </c:ser>
        <c:ser>
          <c:idx val="1"/>
          <c:order val="1"/>
          <c:tx>
            <c:strRef>
              <c:f>Sheet1!$C$4</c:f>
              <c:strCache>
                <c:ptCount val="1"/>
                <c:pt idx="0">
                  <c:v>PE</c:v>
                </c:pt>
              </c:strCache>
            </c:strRef>
          </c:tx>
          <c:spPr>
            <a:ln w="50800"/>
          </c:spPr>
          <c:marker>
            <c:symbol val="square"/>
            <c:size val="7"/>
          </c:marker>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Sheet1!$C$5:$C$41</c:f>
              <c:numCache>
                <c:formatCode>0.0%</c:formatCode>
                <c:ptCount val="37"/>
                <c:pt idx="0">
                  <c:v>0.22741000349199597</c:v>
                </c:pt>
                <c:pt idx="1">
                  <c:v>0.23077257838511744</c:v>
                </c:pt>
                <c:pt idx="2">
                  <c:v>0.21488418034403389</c:v>
                </c:pt>
                <c:pt idx="3">
                  <c:v>0.22209125850938821</c:v>
                </c:pt>
                <c:pt idx="4">
                  <c:v>0.22828392008706078</c:v>
                </c:pt>
                <c:pt idx="5">
                  <c:v>0.23738860921719326</c:v>
                </c:pt>
                <c:pt idx="6">
                  <c:v>0.25774011711101075</c:v>
                </c:pt>
                <c:pt idx="7">
                  <c:v>0.26996648630690512</c:v>
                </c:pt>
                <c:pt idx="8">
                  <c:v>0.2862560482006043</c:v>
                </c:pt>
                <c:pt idx="9">
                  <c:v>0.29035482312757377</c:v>
                </c:pt>
                <c:pt idx="10">
                  <c:v>0.28030067856713298</c:v>
                </c:pt>
                <c:pt idx="11">
                  <c:v>0.2821611317221191</c:v>
                </c:pt>
                <c:pt idx="12">
                  <c:v>0.27862992222683752</c:v>
                </c:pt>
                <c:pt idx="13">
                  <c:v>0.27232875100761228</c:v>
                </c:pt>
                <c:pt idx="14">
                  <c:v>0.26406531523245425</c:v>
                </c:pt>
                <c:pt idx="15">
                  <c:v>0.26303217330441891</c:v>
                </c:pt>
                <c:pt idx="16">
                  <c:v>0.27194529904939785</c:v>
                </c:pt>
                <c:pt idx="17">
                  <c:v>0.27403900181690205</c:v>
                </c:pt>
                <c:pt idx="18">
                  <c:v>0.24116349978118026</c:v>
                </c:pt>
                <c:pt idx="19">
                  <c:v>0.26610837200701387</c:v>
                </c:pt>
                <c:pt idx="20">
                  <c:v>0.28623566107407461</c:v>
                </c:pt>
                <c:pt idx="21">
                  <c:v>0.29395240014077351</c:v>
                </c:pt>
                <c:pt idx="22">
                  <c:v>0.29271791955720067</c:v>
                </c:pt>
                <c:pt idx="23">
                  <c:v>0.29891850622087268</c:v>
                </c:pt>
                <c:pt idx="24">
                  <c:v>0.29534435781550766</c:v>
                </c:pt>
                <c:pt idx="25">
                  <c:v>0.28763433247519293</c:v>
                </c:pt>
                <c:pt idx="26">
                  <c:v>0.31805384247646634</c:v>
                </c:pt>
                <c:pt idx="27">
                  <c:v>0.34974055865081877</c:v>
                </c:pt>
                <c:pt idx="28">
                  <c:v>0.33838493359622801</c:v>
                </c:pt>
                <c:pt idx="29">
                  <c:v>0.3324691903735234</c:v>
                </c:pt>
                <c:pt idx="30">
                  <c:v>0.34156638234886538</c:v>
                </c:pt>
                <c:pt idx="31">
                  <c:v>0.33246155064655181</c:v>
                </c:pt>
                <c:pt idx="32">
                  <c:v>0.33493343319183355</c:v>
                </c:pt>
                <c:pt idx="33">
                  <c:v>0.3330205722656206</c:v>
                </c:pt>
                <c:pt idx="34">
                  <c:v>0.33501325003059568</c:v>
                </c:pt>
                <c:pt idx="35">
                  <c:v>0.35374026290400318</c:v>
                </c:pt>
                <c:pt idx="36">
                  <c:v>0.37694158674998796</c:v>
                </c:pt>
              </c:numCache>
            </c:numRef>
          </c:val>
        </c:ser>
        <c:ser>
          <c:idx val="2"/>
          <c:order val="2"/>
          <c:tx>
            <c:strRef>
              <c:f>Sheet1!$D$4</c:f>
              <c:strCache>
                <c:ptCount val="1"/>
                <c:pt idx="0">
                  <c:v>NS</c:v>
                </c:pt>
              </c:strCache>
            </c:strRef>
          </c:tx>
          <c:spPr>
            <a:ln w="50800"/>
          </c:spPr>
          <c:marker>
            <c:symbol val="triangle"/>
            <c:size val="7"/>
          </c:marker>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Sheet1!$D$5:$D$41</c:f>
              <c:numCache>
                <c:formatCode>0.0%</c:formatCode>
                <c:ptCount val="37"/>
                <c:pt idx="0">
                  <c:v>0.27365311396897102</c:v>
                </c:pt>
                <c:pt idx="1">
                  <c:v>0.27288185412962351</c:v>
                </c:pt>
                <c:pt idx="2">
                  <c:v>0.25901433458151424</c:v>
                </c:pt>
                <c:pt idx="3">
                  <c:v>0.25018203413280826</c:v>
                </c:pt>
                <c:pt idx="4">
                  <c:v>0.26101052979957351</c:v>
                </c:pt>
                <c:pt idx="5">
                  <c:v>0.26554034861176101</c:v>
                </c:pt>
                <c:pt idx="6">
                  <c:v>0.25817543684850874</c:v>
                </c:pt>
                <c:pt idx="7">
                  <c:v>0.28181910767118995</c:v>
                </c:pt>
                <c:pt idx="8">
                  <c:v>0.29524216895116745</c:v>
                </c:pt>
                <c:pt idx="9">
                  <c:v>0.29885691527401903</c:v>
                </c:pt>
                <c:pt idx="10">
                  <c:v>0.30928852420984332</c:v>
                </c:pt>
                <c:pt idx="11">
                  <c:v>0.31890597520307862</c:v>
                </c:pt>
                <c:pt idx="12">
                  <c:v>0.32582406503065126</c:v>
                </c:pt>
                <c:pt idx="13">
                  <c:v>0.31601087251751214</c:v>
                </c:pt>
                <c:pt idx="14">
                  <c:v>0.296782395082548</c:v>
                </c:pt>
                <c:pt idx="15">
                  <c:v>0.3216994335607698</c:v>
                </c:pt>
                <c:pt idx="16">
                  <c:v>0.33989141186572297</c:v>
                </c:pt>
                <c:pt idx="17">
                  <c:v>0.31581027803868328</c:v>
                </c:pt>
                <c:pt idx="18">
                  <c:v>0.32217524771497208</c:v>
                </c:pt>
                <c:pt idx="19">
                  <c:v>0.31769222119767354</c:v>
                </c:pt>
                <c:pt idx="20">
                  <c:v>0.31338510633023142</c:v>
                </c:pt>
                <c:pt idx="21">
                  <c:v>0.32526094021739865</c:v>
                </c:pt>
                <c:pt idx="22">
                  <c:v>0.37738184233684857</c:v>
                </c:pt>
                <c:pt idx="23">
                  <c:v>0.37827189283918256</c:v>
                </c:pt>
                <c:pt idx="24">
                  <c:v>0.37711906601444412</c:v>
                </c:pt>
                <c:pt idx="25">
                  <c:v>0.37843968249405258</c:v>
                </c:pt>
                <c:pt idx="26">
                  <c:v>0.39219177029429264</c:v>
                </c:pt>
                <c:pt idx="27">
                  <c:v>0.40710049525171582</c:v>
                </c:pt>
                <c:pt idx="28">
                  <c:v>0.41929555750688474</c:v>
                </c:pt>
                <c:pt idx="29">
                  <c:v>0.41080736748289842</c:v>
                </c:pt>
                <c:pt idx="30">
                  <c:v>0.4132084949861396</c:v>
                </c:pt>
                <c:pt idx="31">
                  <c:v>0.42964864348577581</c:v>
                </c:pt>
                <c:pt idx="32">
                  <c:v>0.42559582829027948</c:v>
                </c:pt>
                <c:pt idx="33">
                  <c:v>0.42325501469590321</c:v>
                </c:pt>
                <c:pt idx="34">
                  <c:v>0.41330219145180552</c:v>
                </c:pt>
                <c:pt idx="35">
                  <c:v>0.45364750264080961</c:v>
                </c:pt>
                <c:pt idx="36">
                  <c:v>0.47898883667353381</c:v>
                </c:pt>
              </c:numCache>
            </c:numRef>
          </c:val>
        </c:ser>
        <c:ser>
          <c:idx val="3"/>
          <c:order val="3"/>
          <c:tx>
            <c:strRef>
              <c:f>Sheet1!$E$4</c:f>
              <c:strCache>
                <c:ptCount val="1"/>
                <c:pt idx="0">
                  <c:v>NB</c:v>
                </c:pt>
              </c:strCache>
            </c:strRef>
          </c:tx>
          <c:spPr>
            <a:ln w="50800"/>
          </c:spPr>
          <c:marker>
            <c:symbol val="x"/>
            <c:size val="7"/>
          </c:marker>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Sheet1!$E$5:$E$41</c:f>
              <c:numCache>
                <c:formatCode>0.0%</c:formatCode>
                <c:ptCount val="37"/>
                <c:pt idx="0">
                  <c:v>0.22230837539787823</c:v>
                </c:pt>
                <c:pt idx="1">
                  <c:v>0.23669913616088004</c:v>
                </c:pt>
                <c:pt idx="2">
                  <c:v>0.24415865132619466</c:v>
                </c:pt>
                <c:pt idx="3">
                  <c:v>0.24718445967014799</c:v>
                </c:pt>
                <c:pt idx="4">
                  <c:v>0.2556185974732485</c:v>
                </c:pt>
                <c:pt idx="5">
                  <c:v>0.26469702425945196</c:v>
                </c:pt>
                <c:pt idx="6">
                  <c:v>0.27891783744652449</c:v>
                </c:pt>
                <c:pt idx="7">
                  <c:v>0.28250805791806377</c:v>
                </c:pt>
                <c:pt idx="8">
                  <c:v>0.283470910322837</c:v>
                </c:pt>
                <c:pt idx="9">
                  <c:v>0.28789976963302832</c:v>
                </c:pt>
                <c:pt idx="10">
                  <c:v>0.2872512924363454</c:v>
                </c:pt>
                <c:pt idx="11">
                  <c:v>0.28887444069173451</c:v>
                </c:pt>
                <c:pt idx="12">
                  <c:v>0.29006277386003626</c:v>
                </c:pt>
                <c:pt idx="13">
                  <c:v>0.29493268247143328</c:v>
                </c:pt>
                <c:pt idx="14">
                  <c:v>0.29928178488700824</c:v>
                </c:pt>
                <c:pt idx="15">
                  <c:v>0.29892931480888801</c:v>
                </c:pt>
                <c:pt idx="16">
                  <c:v>0.29628329396465219</c:v>
                </c:pt>
                <c:pt idx="17">
                  <c:v>0.30014619446070689</c:v>
                </c:pt>
                <c:pt idx="18">
                  <c:v>0.30243250100809088</c:v>
                </c:pt>
                <c:pt idx="19">
                  <c:v>0.30610447705774529</c:v>
                </c:pt>
                <c:pt idx="20">
                  <c:v>0.31336253004375597</c:v>
                </c:pt>
                <c:pt idx="21">
                  <c:v>0.31381992448454377</c:v>
                </c:pt>
                <c:pt idx="22">
                  <c:v>0.3061329378700639</c:v>
                </c:pt>
                <c:pt idx="23">
                  <c:v>0.30525576829742607</c:v>
                </c:pt>
                <c:pt idx="24">
                  <c:v>0.30076606102084108</c:v>
                </c:pt>
                <c:pt idx="25">
                  <c:v>0.32840175001215288</c:v>
                </c:pt>
                <c:pt idx="26">
                  <c:v>0.35369611862550576</c:v>
                </c:pt>
                <c:pt idx="27">
                  <c:v>0.36345755923147716</c:v>
                </c:pt>
                <c:pt idx="28">
                  <c:v>0.36752376324536268</c:v>
                </c:pt>
                <c:pt idx="29">
                  <c:v>0.37513390640791627</c:v>
                </c:pt>
                <c:pt idx="30">
                  <c:v>0.386671929249014</c:v>
                </c:pt>
                <c:pt idx="31">
                  <c:v>0.40040378700367041</c:v>
                </c:pt>
                <c:pt idx="32">
                  <c:v>0.37475134808131122</c:v>
                </c:pt>
                <c:pt idx="33">
                  <c:v>0.39030186091148977</c:v>
                </c:pt>
                <c:pt idx="34">
                  <c:v>0.39600555272001231</c:v>
                </c:pt>
                <c:pt idx="35">
                  <c:v>0.39466338656689648</c:v>
                </c:pt>
                <c:pt idx="36">
                  <c:v>0.4122159696983323</c:v>
                </c:pt>
              </c:numCache>
            </c:numRef>
          </c:val>
        </c:ser>
        <c:ser>
          <c:idx val="4"/>
          <c:order val="4"/>
          <c:tx>
            <c:strRef>
              <c:f>Sheet1!$F$4</c:f>
              <c:strCache>
                <c:ptCount val="1"/>
                <c:pt idx="0">
                  <c:v>QC</c:v>
                </c:pt>
              </c:strCache>
            </c:strRef>
          </c:tx>
          <c:spPr>
            <a:ln w="50800"/>
          </c:spPr>
          <c:marker>
            <c:symbol val="star"/>
            <c:size val="7"/>
          </c:marker>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Sheet1!$F$5:$F$41</c:f>
              <c:numCache>
                <c:formatCode>0.0%</c:formatCode>
                <c:ptCount val="37"/>
                <c:pt idx="0">
                  <c:v>0.29475270637207995</c:v>
                </c:pt>
                <c:pt idx="1">
                  <c:v>0.29347646725054005</c:v>
                </c:pt>
                <c:pt idx="2">
                  <c:v>0.28608938429479142</c:v>
                </c:pt>
                <c:pt idx="3">
                  <c:v>0.28698495656255985</c:v>
                </c:pt>
                <c:pt idx="4">
                  <c:v>0.28492775275310644</c:v>
                </c:pt>
                <c:pt idx="5">
                  <c:v>0.27700564635149566</c:v>
                </c:pt>
                <c:pt idx="6">
                  <c:v>0.27709125975845861</c:v>
                </c:pt>
                <c:pt idx="7">
                  <c:v>0.28960528734679158</c:v>
                </c:pt>
                <c:pt idx="8">
                  <c:v>0.28982745200137311</c:v>
                </c:pt>
                <c:pt idx="9">
                  <c:v>0.29325066854836396</c:v>
                </c:pt>
                <c:pt idx="10">
                  <c:v>0.29446588928989859</c:v>
                </c:pt>
                <c:pt idx="11">
                  <c:v>0.28809239660950625</c:v>
                </c:pt>
                <c:pt idx="12">
                  <c:v>0.29478491575084703</c:v>
                </c:pt>
                <c:pt idx="13">
                  <c:v>0.29304531921047822</c:v>
                </c:pt>
                <c:pt idx="14">
                  <c:v>0.3000335272082455</c:v>
                </c:pt>
                <c:pt idx="15">
                  <c:v>0.29814347102476146</c:v>
                </c:pt>
                <c:pt idx="16">
                  <c:v>0.30197266417218738</c:v>
                </c:pt>
                <c:pt idx="17">
                  <c:v>0.29550543198324902</c:v>
                </c:pt>
                <c:pt idx="18">
                  <c:v>0.29803610980839407</c:v>
                </c:pt>
                <c:pt idx="19">
                  <c:v>0.29578311042508765</c:v>
                </c:pt>
                <c:pt idx="20">
                  <c:v>0.29447511915137808</c:v>
                </c:pt>
                <c:pt idx="21">
                  <c:v>0.28805752969604681</c:v>
                </c:pt>
                <c:pt idx="22">
                  <c:v>0.30553460289162537</c:v>
                </c:pt>
                <c:pt idx="23">
                  <c:v>0.31501088122889892</c:v>
                </c:pt>
                <c:pt idx="24">
                  <c:v>0.30072546541201856</c:v>
                </c:pt>
                <c:pt idx="25">
                  <c:v>0.30794683884346785</c:v>
                </c:pt>
                <c:pt idx="26">
                  <c:v>0.31157042769649174</c:v>
                </c:pt>
                <c:pt idx="27">
                  <c:v>0.31156162718970226</c:v>
                </c:pt>
                <c:pt idx="28">
                  <c:v>0.31512046760754275</c:v>
                </c:pt>
                <c:pt idx="29">
                  <c:v>0.32394505541029617</c:v>
                </c:pt>
                <c:pt idx="30">
                  <c:v>0.32368176512620483</c:v>
                </c:pt>
                <c:pt idx="31">
                  <c:v>0.31326456052686014</c:v>
                </c:pt>
                <c:pt idx="32">
                  <c:v>0.31874767714615782</c:v>
                </c:pt>
                <c:pt idx="33">
                  <c:v>0.32627260630420957</c:v>
                </c:pt>
                <c:pt idx="34">
                  <c:v>0.31837419041095932</c:v>
                </c:pt>
                <c:pt idx="35">
                  <c:v>0.31596260384522068</c:v>
                </c:pt>
                <c:pt idx="36">
                  <c:v>0.3010758689430264</c:v>
                </c:pt>
              </c:numCache>
            </c:numRef>
          </c:val>
        </c:ser>
        <c:ser>
          <c:idx val="5"/>
          <c:order val="5"/>
          <c:tx>
            <c:strRef>
              <c:f>Sheet1!$G$4</c:f>
              <c:strCache>
                <c:ptCount val="1"/>
                <c:pt idx="0">
                  <c:v>ON</c:v>
                </c:pt>
              </c:strCache>
            </c:strRef>
          </c:tx>
          <c:spPr>
            <a:ln w="50800"/>
          </c:spPr>
          <c:marker>
            <c:symbol val="circle"/>
            <c:size val="7"/>
          </c:marker>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Sheet1!$G$5:$G$41</c:f>
              <c:numCache>
                <c:formatCode>0.0%</c:formatCode>
                <c:ptCount val="37"/>
                <c:pt idx="0">
                  <c:v>0.30775388158753836</c:v>
                </c:pt>
                <c:pt idx="1">
                  <c:v>0.31534617000379456</c:v>
                </c:pt>
                <c:pt idx="2">
                  <c:v>0.31305958077662732</c:v>
                </c:pt>
                <c:pt idx="3">
                  <c:v>0.31160975536950386</c:v>
                </c:pt>
                <c:pt idx="4">
                  <c:v>0.31044730222555195</c:v>
                </c:pt>
                <c:pt idx="5">
                  <c:v>0.3228563768607009</c:v>
                </c:pt>
                <c:pt idx="6">
                  <c:v>0.33350711273430528</c:v>
                </c:pt>
                <c:pt idx="7">
                  <c:v>0.34202420823876989</c:v>
                </c:pt>
                <c:pt idx="8">
                  <c:v>0.35247966865144792</c:v>
                </c:pt>
                <c:pt idx="9">
                  <c:v>0.36234742114410901</c:v>
                </c:pt>
                <c:pt idx="10">
                  <c:v>0.34884070924349997</c:v>
                </c:pt>
                <c:pt idx="11">
                  <c:v>0.36650472223808223</c:v>
                </c:pt>
                <c:pt idx="12">
                  <c:v>0.37603684381858427</c:v>
                </c:pt>
                <c:pt idx="13">
                  <c:v>0.37376141192868095</c:v>
                </c:pt>
                <c:pt idx="14">
                  <c:v>0.38128557388571405</c:v>
                </c:pt>
                <c:pt idx="15">
                  <c:v>0.36681556718333991</c:v>
                </c:pt>
                <c:pt idx="16">
                  <c:v>0.35970376194734893</c:v>
                </c:pt>
                <c:pt idx="17">
                  <c:v>0.35996397015467957</c:v>
                </c:pt>
                <c:pt idx="18">
                  <c:v>0.36227315862536674</c:v>
                </c:pt>
                <c:pt idx="19">
                  <c:v>0.36656773628644562</c:v>
                </c:pt>
                <c:pt idx="20">
                  <c:v>0.35458267030178792</c:v>
                </c:pt>
                <c:pt idx="21">
                  <c:v>0.36905337785335302</c:v>
                </c:pt>
                <c:pt idx="22">
                  <c:v>0.37719555282728834</c:v>
                </c:pt>
                <c:pt idx="23">
                  <c:v>0.37052369281344555</c:v>
                </c:pt>
                <c:pt idx="24">
                  <c:v>0.38567077756387413</c:v>
                </c:pt>
                <c:pt idx="25">
                  <c:v>0.40617411817345733</c:v>
                </c:pt>
                <c:pt idx="26">
                  <c:v>0.42542066708837989</c:v>
                </c:pt>
                <c:pt idx="27">
                  <c:v>0.43011024147967813</c:v>
                </c:pt>
                <c:pt idx="28">
                  <c:v>0.43657452966252691</c:v>
                </c:pt>
                <c:pt idx="29">
                  <c:v>0.44713500912861975</c:v>
                </c:pt>
                <c:pt idx="30">
                  <c:v>0.44086094442687612</c:v>
                </c:pt>
                <c:pt idx="31">
                  <c:v>0.44006607911049006</c:v>
                </c:pt>
                <c:pt idx="32">
                  <c:v>0.44117959515433985</c:v>
                </c:pt>
                <c:pt idx="33">
                  <c:v>0.45225293433829244</c:v>
                </c:pt>
                <c:pt idx="34">
                  <c:v>0.41484555754753949</c:v>
                </c:pt>
                <c:pt idx="35">
                  <c:v>0.40253808468418861</c:v>
                </c:pt>
                <c:pt idx="36">
                  <c:v>0.40300113913903884</c:v>
                </c:pt>
              </c:numCache>
            </c:numRef>
          </c:val>
        </c:ser>
        <c:ser>
          <c:idx val="6"/>
          <c:order val="6"/>
          <c:tx>
            <c:strRef>
              <c:f>Sheet1!$H$4</c:f>
              <c:strCache>
                <c:ptCount val="1"/>
                <c:pt idx="0">
                  <c:v>MB</c:v>
                </c:pt>
              </c:strCache>
            </c:strRef>
          </c:tx>
          <c:spPr>
            <a:ln w="50800">
              <a:solidFill>
                <a:srgbClr val="4BACC6">
                  <a:lumMod val="60000"/>
                  <a:lumOff val="40000"/>
                </a:srgbClr>
              </a:solidFill>
            </a:ln>
          </c:spPr>
          <c:marker>
            <c:symbol val="plus"/>
            <c:size val="7"/>
            <c:spPr>
              <a:solidFill>
                <a:srgbClr val="4BACC6">
                  <a:lumMod val="60000"/>
                  <a:lumOff val="40000"/>
                </a:srgbClr>
              </a:solidFill>
              <a:ln>
                <a:solidFill>
                  <a:srgbClr val="4BACC6">
                    <a:lumMod val="60000"/>
                    <a:lumOff val="40000"/>
                  </a:srgbClr>
                </a:solidFill>
              </a:ln>
            </c:spPr>
          </c:marker>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Sheet1!$H$5:$H$41</c:f>
              <c:numCache>
                <c:formatCode>0.0%</c:formatCode>
                <c:ptCount val="37"/>
                <c:pt idx="0">
                  <c:v>0.30000340752213689</c:v>
                </c:pt>
                <c:pt idx="1">
                  <c:v>0.31166139945306387</c:v>
                </c:pt>
                <c:pt idx="2">
                  <c:v>0.2940538316809983</c:v>
                </c:pt>
                <c:pt idx="3">
                  <c:v>0.31442624022869986</c:v>
                </c:pt>
                <c:pt idx="4">
                  <c:v>0.31858704431901302</c:v>
                </c:pt>
                <c:pt idx="5">
                  <c:v>0.31893731129144864</c:v>
                </c:pt>
                <c:pt idx="6">
                  <c:v>0.31801421592761886</c:v>
                </c:pt>
                <c:pt idx="7">
                  <c:v>0.31744947526328593</c:v>
                </c:pt>
                <c:pt idx="8">
                  <c:v>0.30915002370868438</c:v>
                </c:pt>
                <c:pt idx="9">
                  <c:v>0.31592821980889019</c:v>
                </c:pt>
                <c:pt idx="10">
                  <c:v>0.31360633592576814</c:v>
                </c:pt>
                <c:pt idx="11">
                  <c:v>0.3092137540975462</c:v>
                </c:pt>
                <c:pt idx="12">
                  <c:v>0.32573259618644601</c:v>
                </c:pt>
                <c:pt idx="13">
                  <c:v>0.324805485769389</c:v>
                </c:pt>
                <c:pt idx="14">
                  <c:v>0.3250485945101228</c:v>
                </c:pt>
                <c:pt idx="15">
                  <c:v>0.34568355277021295</c:v>
                </c:pt>
                <c:pt idx="16">
                  <c:v>0.33305687939082479</c:v>
                </c:pt>
                <c:pt idx="17">
                  <c:v>0.34122871843482633</c:v>
                </c:pt>
                <c:pt idx="18">
                  <c:v>0.33901425265138418</c:v>
                </c:pt>
                <c:pt idx="19">
                  <c:v>0.34861747100823531</c:v>
                </c:pt>
                <c:pt idx="20">
                  <c:v>0.35633405986088812</c:v>
                </c:pt>
                <c:pt idx="21">
                  <c:v>0.35285101363818305</c:v>
                </c:pt>
                <c:pt idx="22">
                  <c:v>0.34829295803372678</c:v>
                </c:pt>
                <c:pt idx="23">
                  <c:v>0.3576968738061384</c:v>
                </c:pt>
                <c:pt idx="24">
                  <c:v>0.37357554901901247</c:v>
                </c:pt>
                <c:pt idx="25">
                  <c:v>0.39504988752141995</c:v>
                </c:pt>
                <c:pt idx="26">
                  <c:v>0.40571740479766683</c:v>
                </c:pt>
                <c:pt idx="27">
                  <c:v>0.417434862165452</c:v>
                </c:pt>
                <c:pt idx="28">
                  <c:v>0.42302549671583672</c:v>
                </c:pt>
                <c:pt idx="29">
                  <c:v>0.43021671263665656</c:v>
                </c:pt>
                <c:pt idx="30">
                  <c:v>0.43525349984904316</c:v>
                </c:pt>
                <c:pt idx="31">
                  <c:v>0.4325952751554949</c:v>
                </c:pt>
                <c:pt idx="32">
                  <c:v>0.4185759250337634</c:v>
                </c:pt>
                <c:pt idx="33">
                  <c:v>0.43088324557285179</c:v>
                </c:pt>
                <c:pt idx="34">
                  <c:v>0.444511657461228</c:v>
                </c:pt>
                <c:pt idx="35">
                  <c:v>0.43963869065966743</c:v>
                </c:pt>
                <c:pt idx="36">
                  <c:v>0.44263864294769834</c:v>
                </c:pt>
              </c:numCache>
            </c:numRef>
          </c:val>
        </c:ser>
        <c:ser>
          <c:idx val="7"/>
          <c:order val="7"/>
          <c:tx>
            <c:strRef>
              <c:f>Sheet1!$I$4</c:f>
              <c:strCache>
                <c:ptCount val="1"/>
                <c:pt idx="0">
                  <c:v>SK</c:v>
                </c:pt>
              </c:strCache>
            </c:strRef>
          </c:tx>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Sheet1!$I$5:$I$41</c:f>
              <c:numCache>
                <c:formatCode>0.0%</c:formatCode>
                <c:ptCount val="37"/>
                <c:pt idx="0">
                  <c:v>0.25295690052941988</c:v>
                </c:pt>
                <c:pt idx="1">
                  <c:v>0.25505377822358105</c:v>
                </c:pt>
                <c:pt idx="2">
                  <c:v>0.25203413015718129</c:v>
                </c:pt>
                <c:pt idx="3">
                  <c:v>0.25439626558706196</c:v>
                </c:pt>
                <c:pt idx="4">
                  <c:v>0.25580693625961665</c:v>
                </c:pt>
                <c:pt idx="5">
                  <c:v>0.26276336876664907</c:v>
                </c:pt>
                <c:pt idx="6">
                  <c:v>0.27220034101076684</c:v>
                </c:pt>
                <c:pt idx="7">
                  <c:v>0.28651537091436491</c:v>
                </c:pt>
                <c:pt idx="8">
                  <c:v>0.30208056909551662</c:v>
                </c:pt>
                <c:pt idx="9">
                  <c:v>0.29516547683984751</c:v>
                </c:pt>
                <c:pt idx="10">
                  <c:v>0.28061714278809829</c:v>
                </c:pt>
                <c:pt idx="11">
                  <c:v>0.31178111177499468</c:v>
                </c:pt>
                <c:pt idx="12">
                  <c:v>0.33257748438766399</c:v>
                </c:pt>
                <c:pt idx="13">
                  <c:v>0.32743517220700924</c:v>
                </c:pt>
                <c:pt idx="14">
                  <c:v>0.31565092205251827</c:v>
                </c:pt>
                <c:pt idx="15">
                  <c:v>0.33398541442535551</c:v>
                </c:pt>
                <c:pt idx="16">
                  <c:v>0.28270771656713523</c:v>
                </c:pt>
                <c:pt idx="17">
                  <c:v>0.31867927047815575</c:v>
                </c:pt>
                <c:pt idx="18">
                  <c:v>0.30475858986413051</c:v>
                </c:pt>
                <c:pt idx="19">
                  <c:v>0.31860377111484633</c:v>
                </c:pt>
                <c:pt idx="20">
                  <c:v>0.33605142309448255</c:v>
                </c:pt>
                <c:pt idx="21">
                  <c:v>0.35459634474544466</c:v>
                </c:pt>
                <c:pt idx="22">
                  <c:v>0.36889113716031541</c:v>
                </c:pt>
                <c:pt idx="23">
                  <c:v>0.36108470196097542</c:v>
                </c:pt>
                <c:pt idx="24">
                  <c:v>0.34907247764048632</c:v>
                </c:pt>
                <c:pt idx="25">
                  <c:v>0.3575396894743853</c:v>
                </c:pt>
                <c:pt idx="26">
                  <c:v>0.34844794026765152</c:v>
                </c:pt>
                <c:pt idx="27">
                  <c:v>0.32917579772430683</c:v>
                </c:pt>
                <c:pt idx="28">
                  <c:v>0.35204025787669568</c:v>
                </c:pt>
                <c:pt idx="29">
                  <c:v>0.36798415479362084</c:v>
                </c:pt>
                <c:pt idx="30">
                  <c:v>0.38287712516272254</c:v>
                </c:pt>
                <c:pt idx="31">
                  <c:v>0.38462398877347437</c:v>
                </c:pt>
                <c:pt idx="32">
                  <c:v>0.39149977880147135</c:v>
                </c:pt>
                <c:pt idx="33">
                  <c:v>0.37173576089313376</c:v>
                </c:pt>
                <c:pt idx="34">
                  <c:v>0.34816831405090232</c:v>
                </c:pt>
                <c:pt idx="35">
                  <c:v>0.3437409847415942</c:v>
                </c:pt>
                <c:pt idx="36">
                  <c:v>0.35831936714956814</c:v>
                </c:pt>
              </c:numCache>
            </c:numRef>
          </c:val>
        </c:ser>
        <c:ser>
          <c:idx val="8"/>
          <c:order val="8"/>
          <c:tx>
            <c:strRef>
              <c:f>Sheet1!$J$4</c:f>
              <c:strCache>
                <c:ptCount val="1"/>
                <c:pt idx="0">
                  <c:v>AB</c:v>
                </c:pt>
              </c:strCache>
            </c:strRef>
          </c:tx>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Sheet1!$J$5:$J$41</c:f>
              <c:numCache>
                <c:formatCode>0.0%</c:formatCode>
                <c:ptCount val="37"/>
                <c:pt idx="0">
                  <c:v>0.2504617946616281</c:v>
                </c:pt>
                <c:pt idx="1">
                  <c:v>0.23545892439437818</c:v>
                </c:pt>
                <c:pt idx="2">
                  <c:v>0.22350538004823628</c:v>
                </c:pt>
                <c:pt idx="3">
                  <c:v>0.22627697761846488</c:v>
                </c:pt>
                <c:pt idx="4">
                  <c:v>0.20535700686763755</c:v>
                </c:pt>
                <c:pt idx="5">
                  <c:v>0.2243370732478974</c:v>
                </c:pt>
                <c:pt idx="6">
                  <c:v>0.23023741904917089</c:v>
                </c:pt>
                <c:pt idx="7">
                  <c:v>0.22019848981569207</c:v>
                </c:pt>
                <c:pt idx="8">
                  <c:v>0.23341287391340268</c:v>
                </c:pt>
                <c:pt idx="9">
                  <c:v>0.24127923308445834</c:v>
                </c:pt>
                <c:pt idx="10">
                  <c:v>0.23931281424615786</c:v>
                </c:pt>
                <c:pt idx="11">
                  <c:v>0.2447264552249892</c:v>
                </c:pt>
                <c:pt idx="12">
                  <c:v>0.25459260228405295</c:v>
                </c:pt>
                <c:pt idx="13">
                  <c:v>0.27555199349858456</c:v>
                </c:pt>
                <c:pt idx="14">
                  <c:v>0.29566365012608775</c:v>
                </c:pt>
                <c:pt idx="15">
                  <c:v>0.30101628615308007</c:v>
                </c:pt>
                <c:pt idx="16">
                  <c:v>0.30449776633029096</c:v>
                </c:pt>
                <c:pt idx="17">
                  <c:v>0.30597812025258248</c:v>
                </c:pt>
                <c:pt idx="18">
                  <c:v>0.31736240797899312</c:v>
                </c:pt>
                <c:pt idx="19">
                  <c:v>0.30276442021528488</c:v>
                </c:pt>
                <c:pt idx="20">
                  <c:v>0.29909147024320082</c:v>
                </c:pt>
                <c:pt idx="21">
                  <c:v>0.31550982777859138</c:v>
                </c:pt>
                <c:pt idx="22">
                  <c:v>0.33384015930080957</c:v>
                </c:pt>
                <c:pt idx="23">
                  <c:v>0.34507221109320707</c:v>
                </c:pt>
                <c:pt idx="24">
                  <c:v>0.35447389478746077</c:v>
                </c:pt>
                <c:pt idx="25">
                  <c:v>0.33618937839702295</c:v>
                </c:pt>
                <c:pt idx="26">
                  <c:v>0.32682789998921935</c:v>
                </c:pt>
                <c:pt idx="27">
                  <c:v>0.36826488339619157</c:v>
                </c:pt>
                <c:pt idx="28">
                  <c:v>0.38458128927177687</c:v>
                </c:pt>
                <c:pt idx="29">
                  <c:v>0.38305719927121457</c:v>
                </c:pt>
                <c:pt idx="30">
                  <c:v>0.38161497163948727</c:v>
                </c:pt>
                <c:pt idx="31">
                  <c:v>0.38396388047379221</c:v>
                </c:pt>
                <c:pt idx="32">
                  <c:v>0.37052360950518787</c:v>
                </c:pt>
                <c:pt idx="33">
                  <c:v>0.36840138651684839</c:v>
                </c:pt>
                <c:pt idx="34">
                  <c:v>0.37063376022000266</c:v>
                </c:pt>
                <c:pt idx="35">
                  <c:v>0.40873824157700783</c:v>
                </c:pt>
                <c:pt idx="36">
                  <c:v>0.40276277095559232</c:v>
                </c:pt>
              </c:numCache>
            </c:numRef>
          </c:val>
        </c:ser>
        <c:ser>
          <c:idx val="9"/>
          <c:order val="9"/>
          <c:tx>
            <c:strRef>
              <c:f>Sheet1!$K$4</c:f>
              <c:strCache>
                <c:ptCount val="1"/>
                <c:pt idx="0">
                  <c:v>BC</c:v>
                </c:pt>
              </c:strCache>
            </c:strRef>
          </c:tx>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Sheet1!$K$5:$K$41</c:f>
              <c:numCache>
                <c:formatCode>0.0%</c:formatCode>
                <c:ptCount val="37"/>
                <c:pt idx="0">
                  <c:v>0.26429082762136424</c:v>
                </c:pt>
                <c:pt idx="1">
                  <c:v>0.28348564393192388</c:v>
                </c:pt>
                <c:pt idx="2">
                  <c:v>0.28219946436831955</c:v>
                </c:pt>
                <c:pt idx="3">
                  <c:v>0.29088444303259436</c:v>
                </c:pt>
                <c:pt idx="4">
                  <c:v>0.29446469939037478</c:v>
                </c:pt>
                <c:pt idx="5">
                  <c:v>0.30494862961090047</c:v>
                </c:pt>
                <c:pt idx="6">
                  <c:v>0.3160750354356564</c:v>
                </c:pt>
                <c:pt idx="7">
                  <c:v>0.29958605293731777</c:v>
                </c:pt>
                <c:pt idx="8">
                  <c:v>0.29600919263261632</c:v>
                </c:pt>
                <c:pt idx="9">
                  <c:v>0.30312197777038502</c:v>
                </c:pt>
                <c:pt idx="10">
                  <c:v>0.30905217118245609</c:v>
                </c:pt>
                <c:pt idx="11">
                  <c:v>0.32177629927759788</c:v>
                </c:pt>
                <c:pt idx="12">
                  <c:v>0.33239220730090552</c:v>
                </c:pt>
                <c:pt idx="13">
                  <c:v>0.34174710437162764</c:v>
                </c:pt>
                <c:pt idx="14">
                  <c:v>0.33998503411612468</c:v>
                </c:pt>
                <c:pt idx="15">
                  <c:v>0.34456179887865962</c:v>
                </c:pt>
                <c:pt idx="16">
                  <c:v>0.33235689516186612</c:v>
                </c:pt>
                <c:pt idx="17">
                  <c:v>0.33589180198610524</c:v>
                </c:pt>
                <c:pt idx="18">
                  <c:v>0.33717549963528576</c:v>
                </c:pt>
                <c:pt idx="19">
                  <c:v>0.33083183306478986</c:v>
                </c:pt>
                <c:pt idx="20">
                  <c:v>0.33279404715925043</c:v>
                </c:pt>
                <c:pt idx="21">
                  <c:v>0.32940964741452305</c:v>
                </c:pt>
                <c:pt idx="22">
                  <c:v>0.33623641649694702</c:v>
                </c:pt>
                <c:pt idx="23">
                  <c:v>0.27101302252332854</c:v>
                </c:pt>
                <c:pt idx="24">
                  <c:v>0.32424959867724568</c:v>
                </c:pt>
                <c:pt idx="25">
                  <c:v>0.37041768238798017</c:v>
                </c:pt>
                <c:pt idx="26">
                  <c:v>0.38814767543153245</c:v>
                </c:pt>
                <c:pt idx="27">
                  <c:v>0.41219234507549951</c:v>
                </c:pt>
                <c:pt idx="28">
                  <c:v>0.42557656984664316</c:v>
                </c:pt>
                <c:pt idx="29">
                  <c:v>0.43054689549311126</c:v>
                </c:pt>
                <c:pt idx="30">
                  <c:v>0.43413426602101346</c:v>
                </c:pt>
                <c:pt idx="31">
                  <c:v>0.42350480154659231</c:v>
                </c:pt>
                <c:pt idx="32">
                  <c:v>0.41627403697495852</c:v>
                </c:pt>
                <c:pt idx="33">
                  <c:v>0.41317862533515426</c:v>
                </c:pt>
                <c:pt idx="34">
                  <c:v>0.40960999607420384</c:v>
                </c:pt>
                <c:pt idx="35">
                  <c:v>0.42147269554664318</c:v>
                </c:pt>
                <c:pt idx="36">
                  <c:v>0.41315045102422987</c:v>
                </c:pt>
              </c:numCache>
            </c:numRef>
          </c:val>
        </c:ser>
        <c:ser>
          <c:idx val="10"/>
          <c:order val="10"/>
          <c:tx>
            <c:strRef>
              <c:f>Sheet1!$L$4</c:f>
              <c:strCache>
                <c:ptCount val="1"/>
                <c:pt idx="0">
                  <c:v>CAN</c:v>
                </c:pt>
              </c:strCache>
            </c:strRef>
          </c:tx>
          <c:spPr>
            <a:ln w="50800">
              <a:solidFill>
                <a:srgbClr val="FF0000"/>
              </a:solidFill>
            </a:ln>
          </c:spPr>
          <c:marker>
            <c:symbol val="square"/>
            <c:size val="7"/>
            <c:spPr>
              <a:solidFill>
                <a:srgbClr val="FF0000"/>
              </a:solidFill>
              <a:ln>
                <a:solidFill>
                  <a:srgbClr val="FF0000"/>
                </a:solidFill>
              </a:ln>
            </c:spPr>
          </c:marker>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Sheet1!$L$5:$L$41</c:f>
              <c:numCache>
                <c:formatCode>0.0%</c:formatCode>
                <c:ptCount val="37"/>
                <c:pt idx="0">
                  <c:v>0.28398602164129139</c:v>
                </c:pt>
                <c:pt idx="1">
                  <c:v>0.2873829727932804</c:v>
                </c:pt>
                <c:pt idx="2">
                  <c:v>0.2820813502474091</c:v>
                </c:pt>
                <c:pt idx="3">
                  <c:v>0.28243013425859576</c:v>
                </c:pt>
                <c:pt idx="4">
                  <c:v>0.27887169673430351</c:v>
                </c:pt>
                <c:pt idx="5">
                  <c:v>0.28497887325787452</c:v>
                </c:pt>
                <c:pt idx="6">
                  <c:v>0.29102836139776378</c:v>
                </c:pt>
                <c:pt idx="7">
                  <c:v>0.29417055234704143</c:v>
                </c:pt>
                <c:pt idx="8">
                  <c:v>0.29944121637924836</c:v>
                </c:pt>
                <c:pt idx="9">
                  <c:v>0.30614046276690421</c:v>
                </c:pt>
                <c:pt idx="10">
                  <c:v>0.30338951939681419</c:v>
                </c:pt>
                <c:pt idx="11">
                  <c:v>0.31079154719061408</c:v>
                </c:pt>
                <c:pt idx="12">
                  <c:v>0.32080433951551934</c:v>
                </c:pt>
                <c:pt idx="13">
                  <c:v>0.32419830566260877</c:v>
                </c:pt>
                <c:pt idx="14">
                  <c:v>0.33036052734103688</c:v>
                </c:pt>
                <c:pt idx="15">
                  <c:v>0.32927297068538591</c:v>
                </c:pt>
                <c:pt idx="16">
                  <c:v>0.32534132659950515</c:v>
                </c:pt>
                <c:pt idx="17">
                  <c:v>0.32531862181533644</c:v>
                </c:pt>
                <c:pt idx="18">
                  <c:v>0.32746036631200209</c:v>
                </c:pt>
                <c:pt idx="19">
                  <c:v>0.32696087281746522</c:v>
                </c:pt>
                <c:pt idx="20">
                  <c:v>0.3237306264061357</c:v>
                </c:pt>
                <c:pt idx="21">
                  <c:v>0.32847361978574002</c:v>
                </c:pt>
                <c:pt idx="22">
                  <c:v>0.34057610387174703</c:v>
                </c:pt>
                <c:pt idx="23">
                  <c:v>0.33118880943639306</c:v>
                </c:pt>
                <c:pt idx="24">
                  <c:v>0.34317848741706641</c:v>
                </c:pt>
                <c:pt idx="25">
                  <c:v>0.35872437988095568</c:v>
                </c:pt>
                <c:pt idx="26">
                  <c:v>0.36741004946444472</c:v>
                </c:pt>
                <c:pt idx="27">
                  <c:v>0.37772144026179144</c:v>
                </c:pt>
                <c:pt idx="28">
                  <c:v>0.38676597605481244</c:v>
                </c:pt>
                <c:pt idx="29">
                  <c:v>0.39449576579325513</c:v>
                </c:pt>
                <c:pt idx="30">
                  <c:v>0.39102852916287528</c:v>
                </c:pt>
                <c:pt idx="31">
                  <c:v>0.38846737482856092</c:v>
                </c:pt>
                <c:pt idx="32">
                  <c:v>0.38768653787898477</c:v>
                </c:pt>
                <c:pt idx="33">
                  <c:v>0.39244310634018781</c:v>
                </c:pt>
                <c:pt idx="34">
                  <c:v>0.37759827213122482</c:v>
                </c:pt>
                <c:pt idx="35">
                  <c:v>0.38000909244510545</c:v>
                </c:pt>
                <c:pt idx="36">
                  <c:v>0.37689032425374541</c:v>
                </c:pt>
              </c:numCache>
            </c:numRef>
          </c:val>
        </c:ser>
        <c:marker val="1"/>
        <c:axId val="92230400"/>
        <c:axId val="92232320"/>
      </c:lineChart>
      <c:catAx>
        <c:axId val="92230400"/>
        <c:scaling>
          <c:orientation val="minMax"/>
        </c:scaling>
        <c:axPos val="b"/>
        <c:numFmt formatCode="General" sourceLinked="1"/>
        <c:tickLblPos val="nextTo"/>
        <c:crossAx val="92232320"/>
        <c:crosses val="autoZero"/>
        <c:auto val="1"/>
        <c:lblAlgn val="ctr"/>
        <c:lblOffset val="100"/>
      </c:catAx>
      <c:valAx>
        <c:axId val="92232320"/>
        <c:scaling>
          <c:orientation val="minMax"/>
        </c:scaling>
        <c:axPos val="l"/>
        <c:majorGridlines/>
        <c:numFmt formatCode="0%" sourceLinked="0"/>
        <c:tickLblPos val="nextTo"/>
        <c:crossAx val="92230400"/>
        <c:crosses val="autoZero"/>
        <c:crossBetween val="between"/>
      </c:valAx>
    </c:plotArea>
    <c:legend>
      <c:legendPos val="r"/>
      <c:layout>
        <c:manualLayout>
          <c:xMode val="edge"/>
          <c:yMode val="edge"/>
          <c:x val="0.20879524197191107"/>
          <c:y val="0.59579657969082889"/>
          <c:w val="0.57580143810337192"/>
          <c:h val="0.18344106958516887"/>
        </c:manualLayout>
      </c:layout>
      <c:txPr>
        <a:bodyPr/>
        <a:lstStyle/>
        <a:p>
          <a:pPr>
            <a:defRPr sz="2000"/>
          </a:pPr>
          <a:endParaRPr lang="en-US"/>
        </a:p>
      </c:txPr>
    </c:legend>
    <c:plotVisOnly val="1"/>
    <c:dispBlanksAs val="gap"/>
  </c:chart>
  <c:txPr>
    <a:bodyPr/>
    <a:lstStyle/>
    <a:p>
      <a:pPr>
        <a:defRPr sz="2400"/>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7462401574803138"/>
          <c:y val="0.16861544527211644"/>
          <c:w val="0.75006124234470806"/>
          <c:h val="0.58433660254030129"/>
        </c:manualLayout>
      </c:layout>
      <c:lineChart>
        <c:grouping val="standard"/>
        <c:ser>
          <c:idx val="0"/>
          <c:order val="0"/>
          <c:tx>
            <c:strRef>
              <c:f>'[Prov Prog Exp as % GDP.xlsx]Sheet1'!$Q$48</c:f>
              <c:strCache>
                <c:ptCount val="1"/>
                <c:pt idx="0">
                  <c:v>NL</c:v>
                </c:pt>
              </c:strCache>
            </c:strRef>
          </c:tx>
          <c:spPr>
            <a:ln w="50800">
              <a:solidFill>
                <a:srgbClr val="0070C0"/>
              </a:solidFill>
            </a:ln>
          </c:spPr>
          <c:marker>
            <c:symbol val="square"/>
            <c:size val="3"/>
            <c:spPr>
              <a:solidFill>
                <a:srgbClr val="0070C0"/>
              </a:solidFill>
            </c:spPr>
          </c:marker>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GDP.xlsx]Sheet1'!$Q$49:$Q$79</c:f>
              <c:numCache>
                <c:formatCode>0.0%</c:formatCode>
                <c:ptCount val="31"/>
                <c:pt idx="0">
                  <c:v>0.27635809298726366</c:v>
                </c:pt>
                <c:pt idx="1">
                  <c:v>0.28788101467296862</c:v>
                </c:pt>
                <c:pt idx="2">
                  <c:v>0.30694311048140815</c:v>
                </c:pt>
                <c:pt idx="3">
                  <c:v>0.29417075922030966</c:v>
                </c:pt>
                <c:pt idx="4">
                  <c:v>0.29782230815774302</c:v>
                </c:pt>
                <c:pt idx="5">
                  <c:v>0.2938810340933935</c:v>
                </c:pt>
                <c:pt idx="6">
                  <c:v>0.29486013473025757</c:v>
                </c:pt>
                <c:pt idx="7">
                  <c:v>0.29015292594755387</c:v>
                </c:pt>
                <c:pt idx="8">
                  <c:v>0.2925792106725959</c:v>
                </c:pt>
                <c:pt idx="9">
                  <c:v>0.30686625447445554</c:v>
                </c:pt>
                <c:pt idx="10">
                  <c:v>0.30924608480233645</c:v>
                </c:pt>
                <c:pt idx="11">
                  <c:v>0.32722552440046082</c:v>
                </c:pt>
                <c:pt idx="12">
                  <c:v>0.31065326399549748</c:v>
                </c:pt>
                <c:pt idx="13">
                  <c:v>0.2999561574434918</c:v>
                </c:pt>
                <c:pt idx="14">
                  <c:v>0.29100168982350738</c:v>
                </c:pt>
                <c:pt idx="15">
                  <c:v>0.29859844484976528</c:v>
                </c:pt>
                <c:pt idx="16">
                  <c:v>0.29118010063609606</c:v>
                </c:pt>
                <c:pt idx="17">
                  <c:v>0.28312902648532529</c:v>
                </c:pt>
                <c:pt idx="18">
                  <c:v>0.27905449770190432</c:v>
                </c:pt>
                <c:pt idx="19">
                  <c:v>0.25213690561700908</c:v>
                </c:pt>
                <c:pt idx="20">
                  <c:v>0.26278298892728741</c:v>
                </c:pt>
                <c:pt idx="21">
                  <c:v>0.23503676247189673</c:v>
                </c:pt>
                <c:pt idx="22">
                  <c:v>0.22272200452563606</c:v>
                </c:pt>
                <c:pt idx="23">
                  <c:v>0.2075668573195239</c:v>
                </c:pt>
                <c:pt idx="24">
                  <c:v>0.26016621129326095</c:v>
                </c:pt>
                <c:pt idx="25">
                  <c:v>0.20274132903621875</c:v>
                </c:pt>
                <c:pt idx="26">
                  <c:v>0.18371568258743956</c:v>
                </c:pt>
                <c:pt idx="27">
                  <c:v>0.18983271073574792</c:v>
                </c:pt>
                <c:pt idx="28">
                  <c:v>0.27269750207422466</c:v>
                </c:pt>
                <c:pt idx="29">
                  <c:v>0.25325697551299431</c:v>
                </c:pt>
                <c:pt idx="30">
                  <c:v>0.2123142576205797</c:v>
                </c:pt>
              </c:numCache>
            </c:numRef>
          </c:val>
        </c:ser>
        <c:ser>
          <c:idx val="1"/>
          <c:order val="1"/>
          <c:tx>
            <c:strRef>
              <c:f>'[Prov Prog Exp as % GDP.xlsx]Sheet1'!$R$48</c:f>
              <c:strCache>
                <c:ptCount val="1"/>
                <c:pt idx="0">
                  <c:v>PE</c:v>
                </c:pt>
              </c:strCache>
            </c:strRef>
          </c:tx>
          <c:spPr>
            <a:ln w="34925">
              <a:solidFill>
                <a:srgbClr val="7030A0"/>
              </a:solidFill>
            </a:ln>
          </c:spPr>
          <c:marker>
            <c:symbol val="diamond"/>
            <c:size val="5"/>
            <c:spPr>
              <a:solidFill>
                <a:srgbClr val="7030A0"/>
              </a:solidFill>
              <a:ln>
                <a:solidFill>
                  <a:srgbClr val="7030A0"/>
                </a:solidFill>
              </a:ln>
            </c:spPr>
          </c:marker>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GDP.xlsx]Sheet1'!$R$49:$R$79</c:f>
              <c:numCache>
                <c:formatCode>0.0%</c:formatCode>
                <c:ptCount val="31"/>
                <c:pt idx="0">
                  <c:v>0.30574032197638867</c:v>
                </c:pt>
                <c:pt idx="1">
                  <c:v>0.31641362831320163</c:v>
                </c:pt>
                <c:pt idx="2">
                  <c:v>0.28211648797915739</c:v>
                </c:pt>
                <c:pt idx="3">
                  <c:v>0.28887689015745233</c:v>
                </c:pt>
                <c:pt idx="4">
                  <c:v>0.30358132257340181</c:v>
                </c:pt>
                <c:pt idx="5">
                  <c:v>0.28636500401907727</c:v>
                </c:pt>
                <c:pt idx="6">
                  <c:v>0.29435813156412038</c:v>
                </c:pt>
                <c:pt idx="7">
                  <c:v>0.29542126110877426</c:v>
                </c:pt>
                <c:pt idx="8">
                  <c:v>0.30002428363283246</c:v>
                </c:pt>
                <c:pt idx="9">
                  <c:v>0.30440295066851081</c:v>
                </c:pt>
                <c:pt idx="10">
                  <c:v>0.30919116962305981</c:v>
                </c:pt>
                <c:pt idx="11">
                  <c:v>0.30535169509594973</c:v>
                </c:pt>
                <c:pt idx="12">
                  <c:v>0.34442524787535456</c:v>
                </c:pt>
                <c:pt idx="13">
                  <c:v>0.29879016263387542</c:v>
                </c:pt>
                <c:pt idx="14">
                  <c:v>0.2666228399699484</c:v>
                </c:pt>
                <c:pt idx="15">
                  <c:v>0.25690754516471836</c:v>
                </c:pt>
                <c:pt idx="16">
                  <c:v>0.26098214285714288</c:v>
                </c:pt>
                <c:pt idx="17">
                  <c:v>0.2567930224756787</c:v>
                </c:pt>
                <c:pt idx="18">
                  <c:v>0.25807217473884203</c:v>
                </c:pt>
                <c:pt idx="19">
                  <c:v>0.26671122994652374</c:v>
                </c:pt>
                <c:pt idx="20">
                  <c:v>0.27958321189157681</c:v>
                </c:pt>
                <c:pt idx="21">
                  <c:v>0.26607673601729281</c:v>
                </c:pt>
                <c:pt idx="22">
                  <c:v>0.27580305423907331</c:v>
                </c:pt>
                <c:pt idx="23">
                  <c:v>0.26261611850364047</c:v>
                </c:pt>
                <c:pt idx="24">
                  <c:v>0.26538085937500089</c:v>
                </c:pt>
                <c:pt idx="25">
                  <c:v>0.26882966396292102</c:v>
                </c:pt>
                <c:pt idx="26">
                  <c:v>0.27223200528285335</c:v>
                </c:pt>
                <c:pt idx="27">
                  <c:v>0.29069767441860467</c:v>
                </c:pt>
                <c:pt idx="28">
                  <c:v>0.32035101884107936</c:v>
                </c:pt>
                <c:pt idx="29">
                  <c:v>0.31648448516445105</c:v>
                </c:pt>
                <c:pt idx="30">
                  <c:v>0.30284372463128917</c:v>
                </c:pt>
              </c:numCache>
            </c:numRef>
          </c:val>
        </c:ser>
        <c:ser>
          <c:idx val="2"/>
          <c:order val="2"/>
          <c:tx>
            <c:strRef>
              <c:f>'[Prov Prog Exp as % GDP.xlsx]Sheet1'!$S$48</c:f>
              <c:strCache>
                <c:ptCount val="1"/>
                <c:pt idx="0">
                  <c:v>NB</c:v>
                </c:pt>
              </c:strCache>
            </c:strRef>
          </c:tx>
          <c:spPr>
            <a:ln w="50800">
              <a:solidFill>
                <a:srgbClr val="92D050"/>
              </a:solidFill>
            </a:ln>
          </c:spPr>
          <c:marker>
            <c:symbol val="triangle"/>
            <c:size val="3"/>
            <c:spPr>
              <a:solidFill>
                <a:srgbClr val="92D050"/>
              </a:solidFill>
            </c:spPr>
          </c:marker>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GDP.xlsx]Sheet1'!$S$49:$S$79</c:f>
              <c:numCache>
                <c:formatCode>0.0%</c:formatCode>
                <c:ptCount val="31"/>
                <c:pt idx="0">
                  <c:v>0.27818699003863218</c:v>
                </c:pt>
                <c:pt idx="1">
                  <c:v>0.25597100085525532</c:v>
                </c:pt>
                <c:pt idx="2">
                  <c:v>0.23812956947357672</c:v>
                </c:pt>
                <c:pt idx="3">
                  <c:v>0.23415446373396884</c:v>
                </c:pt>
                <c:pt idx="4">
                  <c:v>0.22632131592965643</c:v>
                </c:pt>
                <c:pt idx="5">
                  <c:v>0.21453780492718524</c:v>
                </c:pt>
                <c:pt idx="6">
                  <c:v>0.20997431883294113</c:v>
                </c:pt>
                <c:pt idx="7">
                  <c:v>0.22173236401289922</c:v>
                </c:pt>
                <c:pt idx="8">
                  <c:v>0.24360664785968356</c:v>
                </c:pt>
                <c:pt idx="9">
                  <c:v>0.2311392926499147</c:v>
                </c:pt>
                <c:pt idx="10">
                  <c:v>0.2223364150141644</c:v>
                </c:pt>
                <c:pt idx="11">
                  <c:v>0.23743611984635823</c:v>
                </c:pt>
                <c:pt idx="12">
                  <c:v>0.22385935738428828</c:v>
                </c:pt>
                <c:pt idx="13">
                  <c:v>0.21586221674612988</c:v>
                </c:pt>
                <c:pt idx="14">
                  <c:v>0.21540733830845799</c:v>
                </c:pt>
                <c:pt idx="15">
                  <c:v>0.2076286387863879</c:v>
                </c:pt>
                <c:pt idx="16">
                  <c:v>0.20190985860172841</c:v>
                </c:pt>
                <c:pt idx="17">
                  <c:v>0.20462828839773844</c:v>
                </c:pt>
                <c:pt idx="18">
                  <c:v>0.20121210807060172</c:v>
                </c:pt>
                <c:pt idx="19">
                  <c:v>0.19162138048503541</c:v>
                </c:pt>
                <c:pt idx="20">
                  <c:v>0.18551468601644258</c:v>
                </c:pt>
                <c:pt idx="21">
                  <c:v>0.18696920463776726</c:v>
                </c:pt>
                <c:pt idx="22">
                  <c:v>0.18773179439187582</c:v>
                </c:pt>
                <c:pt idx="23">
                  <c:v>0.19256858607175159</c:v>
                </c:pt>
                <c:pt idx="24">
                  <c:v>0.19988621430174042</c:v>
                </c:pt>
                <c:pt idx="25">
                  <c:v>0.21236253318164591</c:v>
                </c:pt>
                <c:pt idx="26">
                  <c:v>0.22121643304774344</c:v>
                </c:pt>
                <c:pt idx="27">
                  <c:v>0.22524551696167328</c:v>
                </c:pt>
                <c:pt idx="28">
                  <c:v>0.23391203121712381</c:v>
                </c:pt>
                <c:pt idx="29">
                  <c:v>0.22285976590909037</c:v>
                </c:pt>
                <c:pt idx="30">
                  <c:v>0.21501052580994209</c:v>
                </c:pt>
              </c:numCache>
            </c:numRef>
          </c:val>
        </c:ser>
        <c:ser>
          <c:idx val="3"/>
          <c:order val="3"/>
          <c:tx>
            <c:strRef>
              <c:f>'[Prov Prog Exp as % GDP.xlsx]Sheet1'!$T$48</c:f>
              <c:strCache>
                <c:ptCount val="1"/>
                <c:pt idx="0">
                  <c:v>NS</c:v>
                </c:pt>
              </c:strCache>
            </c:strRef>
          </c:tx>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GDP.xlsx]Sheet1'!$T$49:$T$79</c:f>
              <c:numCache>
                <c:formatCode>0.0%</c:formatCode>
                <c:ptCount val="31"/>
                <c:pt idx="0">
                  <c:v>0.27016234289120578</c:v>
                </c:pt>
                <c:pt idx="1">
                  <c:v>0.29092454453450906</c:v>
                </c:pt>
                <c:pt idx="2">
                  <c:v>0.27499379179116457</c:v>
                </c:pt>
                <c:pt idx="3">
                  <c:v>0.26452139102506589</c:v>
                </c:pt>
                <c:pt idx="4">
                  <c:v>0.2639629401791338</c:v>
                </c:pt>
                <c:pt idx="5">
                  <c:v>0.25120438590207728</c:v>
                </c:pt>
                <c:pt idx="6">
                  <c:v>0.24964134765094007</c:v>
                </c:pt>
                <c:pt idx="7">
                  <c:v>0.2455720253754459</c:v>
                </c:pt>
                <c:pt idx="8">
                  <c:v>0.24973339427178579</c:v>
                </c:pt>
                <c:pt idx="9">
                  <c:v>0.26278050230346311</c:v>
                </c:pt>
                <c:pt idx="10">
                  <c:v>0.27256656481277991</c:v>
                </c:pt>
                <c:pt idx="11">
                  <c:v>0.27113488121527335</c:v>
                </c:pt>
                <c:pt idx="12">
                  <c:v>0.25986568416933231</c:v>
                </c:pt>
                <c:pt idx="13">
                  <c:v>0.25417048279471438</c:v>
                </c:pt>
                <c:pt idx="14">
                  <c:v>0.24064407814407821</c:v>
                </c:pt>
                <c:pt idx="15">
                  <c:v>0.23658727294598822</c:v>
                </c:pt>
                <c:pt idx="16">
                  <c:v>0.23539626001780944</c:v>
                </c:pt>
                <c:pt idx="17">
                  <c:v>0.23585039414733777</c:v>
                </c:pt>
                <c:pt idx="18">
                  <c:v>0.23918124048106745</c:v>
                </c:pt>
                <c:pt idx="19">
                  <c:v>0.22234254418720462</c:v>
                </c:pt>
                <c:pt idx="20">
                  <c:v>0.21807919164571649</c:v>
                </c:pt>
                <c:pt idx="21">
                  <c:v>0.21820822901412473</c:v>
                </c:pt>
                <c:pt idx="22">
                  <c:v>0.21812125547706368</c:v>
                </c:pt>
                <c:pt idx="23">
                  <c:v>0.21985890503548519</c:v>
                </c:pt>
                <c:pt idx="24">
                  <c:v>0.22304377731024438</c:v>
                </c:pt>
                <c:pt idx="25">
                  <c:v>0.22664138971640843</c:v>
                </c:pt>
                <c:pt idx="26">
                  <c:v>0.24306685401567821</c:v>
                </c:pt>
                <c:pt idx="27">
                  <c:v>0.24466344230699344</c:v>
                </c:pt>
                <c:pt idx="28">
                  <c:v>0.25162296604839907</c:v>
                </c:pt>
                <c:pt idx="29">
                  <c:v>0.25181976556076574</c:v>
                </c:pt>
                <c:pt idx="30">
                  <c:v>0.24491678185150581</c:v>
                </c:pt>
              </c:numCache>
            </c:numRef>
          </c:val>
        </c:ser>
        <c:ser>
          <c:idx val="4"/>
          <c:order val="4"/>
          <c:tx>
            <c:strRef>
              <c:f>'[Prov Prog Exp as % GDP.xlsx]Sheet1'!$U$48</c:f>
              <c:strCache>
                <c:ptCount val="1"/>
                <c:pt idx="0">
                  <c:v>QC</c:v>
                </c:pt>
              </c:strCache>
            </c:strRef>
          </c:tx>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GDP.xlsx]Sheet1'!$U$49:$U$79</c:f>
              <c:numCache>
                <c:formatCode>0.0%</c:formatCode>
                <c:ptCount val="31"/>
                <c:pt idx="0">
                  <c:v>0.23619590980595664</c:v>
                </c:pt>
                <c:pt idx="1">
                  <c:v>0.2472115273087015</c:v>
                </c:pt>
                <c:pt idx="2">
                  <c:v>0.25326952606076925</c:v>
                </c:pt>
                <c:pt idx="3">
                  <c:v>0.24363553782628722</c:v>
                </c:pt>
                <c:pt idx="4">
                  <c:v>0.23961008691930444</c:v>
                </c:pt>
                <c:pt idx="5">
                  <c:v>0.2285906580761034</c:v>
                </c:pt>
                <c:pt idx="6">
                  <c:v>0.21810734108251542</c:v>
                </c:pt>
                <c:pt idx="7">
                  <c:v>0.21798093067295193</c:v>
                </c:pt>
                <c:pt idx="8">
                  <c:v>0.21627389157251542</c:v>
                </c:pt>
                <c:pt idx="9">
                  <c:v>0.22422715711211136</c:v>
                </c:pt>
                <c:pt idx="10">
                  <c:v>0.23932986544187784</c:v>
                </c:pt>
                <c:pt idx="11">
                  <c:v>0.24825558015811874</c:v>
                </c:pt>
                <c:pt idx="12">
                  <c:v>0.24491170982068577</c:v>
                </c:pt>
                <c:pt idx="13">
                  <c:v>0.23812603385774142</c:v>
                </c:pt>
                <c:pt idx="14">
                  <c:v>0.23018676937478469</c:v>
                </c:pt>
                <c:pt idx="15">
                  <c:v>0.22280447137808387</c:v>
                </c:pt>
                <c:pt idx="16">
                  <c:v>0.21120186388145909</c:v>
                </c:pt>
                <c:pt idx="17">
                  <c:v>0.21263591802627171</c:v>
                </c:pt>
                <c:pt idx="18">
                  <c:v>0.21141886731591181</c:v>
                </c:pt>
                <c:pt idx="19">
                  <c:v>0.20870011737089228</c:v>
                </c:pt>
                <c:pt idx="20">
                  <c:v>0.21527885711325251</c:v>
                </c:pt>
                <c:pt idx="21">
                  <c:v>0.21815463370994997</c:v>
                </c:pt>
                <c:pt idx="22">
                  <c:v>0.21856455781010742</c:v>
                </c:pt>
                <c:pt idx="23">
                  <c:v>0.21610703262660744</c:v>
                </c:pt>
                <c:pt idx="24">
                  <c:v>0.22055953155497723</c:v>
                </c:pt>
                <c:pt idx="25">
                  <c:v>0.23263216580237542</c:v>
                </c:pt>
                <c:pt idx="26">
                  <c:v>0.23143382849882421</c:v>
                </c:pt>
                <c:pt idx="27">
                  <c:v>0.23532575317181151</c:v>
                </c:pt>
                <c:pt idx="28">
                  <c:v>0.25899762346727928</c:v>
                </c:pt>
                <c:pt idx="29">
                  <c:v>0.26032695448923582</c:v>
                </c:pt>
                <c:pt idx="30">
                  <c:v>0.27001241797618247</c:v>
                </c:pt>
              </c:numCache>
            </c:numRef>
          </c:val>
        </c:ser>
        <c:ser>
          <c:idx val="5"/>
          <c:order val="5"/>
          <c:tx>
            <c:strRef>
              <c:f>'[Prov Prog Exp as % GDP.xlsx]Sheet1'!$V$48</c:f>
              <c:strCache>
                <c:ptCount val="1"/>
                <c:pt idx="0">
                  <c:v>ON</c:v>
                </c:pt>
              </c:strCache>
            </c:strRef>
          </c:tx>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GDP.xlsx]Sheet1'!$V$49:$V$79</c:f>
              <c:numCache>
                <c:formatCode>0.0%</c:formatCode>
                <c:ptCount val="31"/>
                <c:pt idx="0">
                  <c:v>0.13886610521341619</c:v>
                </c:pt>
                <c:pt idx="1">
                  <c:v>0.14971309687030945</c:v>
                </c:pt>
                <c:pt idx="2">
                  <c:v>0.14708107265470877</c:v>
                </c:pt>
                <c:pt idx="3">
                  <c:v>0.14093548072607681</c:v>
                </c:pt>
                <c:pt idx="4">
                  <c:v>0.14773535717081829</c:v>
                </c:pt>
                <c:pt idx="5">
                  <c:v>0.1439124595009493</c:v>
                </c:pt>
                <c:pt idx="6">
                  <c:v>0.14062249107644098</c:v>
                </c:pt>
                <c:pt idx="7">
                  <c:v>0.14171437770608394</c:v>
                </c:pt>
                <c:pt idx="8">
                  <c:v>0.14185716181655789</c:v>
                </c:pt>
                <c:pt idx="9">
                  <c:v>0.15610835330971523</c:v>
                </c:pt>
                <c:pt idx="10">
                  <c:v>0.17628657329367617</c:v>
                </c:pt>
                <c:pt idx="11">
                  <c:v>0.18239916867951395</c:v>
                </c:pt>
                <c:pt idx="12">
                  <c:v>0.17516007790426202</c:v>
                </c:pt>
                <c:pt idx="13">
                  <c:v>0.1644500411448557</c:v>
                </c:pt>
                <c:pt idx="14">
                  <c:v>0.15885605662629051</c:v>
                </c:pt>
                <c:pt idx="15">
                  <c:v>0.1498071992737445</c:v>
                </c:pt>
                <c:pt idx="16">
                  <c:v>0.14065765417291631</c:v>
                </c:pt>
                <c:pt idx="17">
                  <c:v>0.14370714771485354</c:v>
                </c:pt>
                <c:pt idx="18">
                  <c:v>0.13688267077404517</c:v>
                </c:pt>
                <c:pt idx="19">
                  <c:v>0.13373124541983286</c:v>
                </c:pt>
                <c:pt idx="20">
                  <c:v>0.13085875940321917</c:v>
                </c:pt>
                <c:pt idx="21">
                  <c:v>0.13262014848366238</c:v>
                </c:pt>
                <c:pt idx="22">
                  <c:v>0.14112944931968582</c:v>
                </c:pt>
                <c:pt idx="23">
                  <c:v>0.14364636334396441</c:v>
                </c:pt>
                <c:pt idx="24">
                  <c:v>0.14814620112657106</c:v>
                </c:pt>
                <c:pt idx="25">
                  <c:v>0.15033376384290473</c:v>
                </c:pt>
                <c:pt idx="26">
                  <c:v>0.15456780250228658</c:v>
                </c:pt>
                <c:pt idx="27">
                  <c:v>0.16042151076134264</c:v>
                </c:pt>
                <c:pt idx="28">
                  <c:v>0.18822982465341195</c:v>
                </c:pt>
                <c:pt idx="29">
                  <c:v>0.19304560762142922</c:v>
                </c:pt>
                <c:pt idx="30">
                  <c:v>0.19106033046644552</c:v>
                </c:pt>
              </c:numCache>
            </c:numRef>
          </c:val>
        </c:ser>
        <c:ser>
          <c:idx val="6"/>
          <c:order val="6"/>
          <c:tx>
            <c:strRef>
              <c:f>'[Prov Prog Exp as % GDP.xlsx]Sheet1'!$W$48</c:f>
              <c:strCache>
                <c:ptCount val="1"/>
                <c:pt idx="0">
                  <c:v>MB</c:v>
                </c:pt>
              </c:strCache>
            </c:strRef>
          </c:tx>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GDP.xlsx]Sheet1'!$W$49:$W$79</c:f>
              <c:numCache>
                <c:formatCode>0.0%</c:formatCode>
                <c:ptCount val="31"/>
                <c:pt idx="0">
                  <c:v>0.18068616987638142</c:v>
                </c:pt>
                <c:pt idx="1">
                  <c:v>0.20511985056401821</c:v>
                </c:pt>
                <c:pt idx="2">
                  <c:v>0.21868465093254502</c:v>
                </c:pt>
                <c:pt idx="3">
                  <c:v>0.20522861279866084</c:v>
                </c:pt>
                <c:pt idx="4">
                  <c:v>0.20344461847522996</c:v>
                </c:pt>
                <c:pt idx="5">
                  <c:v>0.21318918438727513</c:v>
                </c:pt>
                <c:pt idx="6">
                  <c:v>0.20553349081624503</c:v>
                </c:pt>
                <c:pt idx="7">
                  <c:v>0.20482831510068619</c:v>
                </c:pt>
                <c:pt idx="8">
                  <c:v>0.20891099700470694</c:v>
                </c:pt>
                <c:pt idx="9">
                  <c:v>0.20838672343239803</c:v>
                </c:pt>
                <c:pt idx="10">
                  <c:v>0.22350904292729648</c:v>
                </c:pt>
                <c:pt idx="11">
                  <c:v>0.22402381896128337</c:v>
                </c:pt>
                <c:pt idx="12">
                  <c:v>0.22273482980886539</c:v>
                </c:pt>
                <c:pt idx="13">
                  <c:v>0.20574582017104581</c:v>
                </c:pt>
                <c:pt idx="14">
                  <c:v>0.19808277089668472</c:v>
                </c:pt>
                <c:pt idx="15">
                  <c:v>0.19164556516846029</c:v>
                </c:pt>
                <c:pt idx="16">
                  <c:v>0.19074989075997473</c:v>
                </c:pt>
                <c:pt idx="17">
                  <c:v>0.18980853674286494</c:v>
                </c:pt>
                <c:pt idx="18">
                  <c:v>0.20058030407307764</c:v>
                </c:pt>
                <c:pt idx="19">
                  <c:v>0.19553983028452301</c:v>
                </c:pt>
                <c:pt idx="20">
                  <c:v>0.19588559888500159</c:v>
                </c:pt>
                <c:pt idx="21">
                  <c:v>0.19424765447632636</c:v>
                </c:pt>
                <c:pt idx="22">
                  <c:v>0.20327895116285291</c:v>
                </c:pt>
                <c:pt idx="23">
                  <c:v>0.20095350709469659</c:v>
                </c:pt>
                <c:pt idx="24">
                  <c:v>0.20385187495501522</c:v>
                </c:pt>
                <c:pt idx="25">
                  <c:v>0.19990923781905148</c:v>
                </c:pt>
                <c:pt idx="26">
                  <c:v>0.20096586263287025</c:v>
                </c:pt>
                <c:pt idx="27">
                  <c:v>0.19924866698982074</c:v>
                </c:pt>
                <c:pt idx="28">
                  <c:v>0.21009321730740849</c:v>
                </c:pt>
                <c:pt idx="29">
                  <c:v>0.2106245341616062</c:v>
                </c:pt>
                <c:pt idx="30">
                  <c:v>0.20747129164559336</c:v>
                </c:pt>
              </c:numCache>
            </c:numRef>
          </c:val>
        </c:ser>
        <c:ser>
          <c:idx val="7"/>
          <c:order val="7"/>
          <c:tx>
            <c:strRef>
              <c:f>'[Prov Prog Exp as % GDP.xlsx]Sheet1'!$X$48</c:f>
              <c:strCache>
                <c:ptCount val="1"/>
                <c:pt idx="0">
                  <c:v>SK</c:v>
                </c:pt>
              </c:strCache>
            </c:strRef>
          </c:tx>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GDP.xlsx]Sheet1'!$X$49:$X$79</c:f>
              <c:numCache>
                <c:formatCode>0.0%</c:formatCode>
                <c:ptCount val="31"/>
                <c:pt idx="0">
                  <c:v>0.17647191963239045</c:v>
                </c:pt>
                <c:pt idx="1">
                  <c:v>0.19977342274505333</c:v>
                </c:pt>
                <c:pt idx="2">
                  <c:v>0.2001659599781952</c:v>
                </c:pt>
                <c:pt idx="3">
                  <c:v>0.20348920450865726</c:v>
                </c:pt>
                <c:pt idx="4">
                  <c:v>0.21892771954879231</c:v>
                </c:pt>
                <c:pt idx="5">
                  <c:v>0.22079805247285494</c:v>
                </c:pt>
                <c:pt idx="6">
                  <c:v>0.20896121598905623</c:v>
                </c:pt>
                <c:pt idx="7">
                  <c:v>0.21861405523034269</c:v>
                </c:pt>
                <c:pt idx="8">
                  <c:v>0.23791109776242747</c:v>
                </c:pt>
                <c:pt idx="9">
                  <c:v>0.23081452866632121</c:v>
                </c:pt>
                <c:pt idx="10">
                  <c:v>0.2741739164680036</c:v>
                </c:pt>
                <c:pt idx="11">
                  <c:v>0.24191801661168721</c:v>
                </c:pt>
                <c:pt idx="12">
                  <c:v>0.2203012248124564</c:v>
                </c:pt>
                <c:pt idx="13">
                  <c:v>0.20008169934640524</c:v>
                </c:pt>
                <c:pt idx="14">
                  <c:v>0.17967833491012325</c:v>
                </c:pt>
                <c:pt idx="15">
                  <c:v>0.15954083747927075</c:v>
                </c:pt>
                <c:pt idx="16">
                  <c:v>0.16262818534142773</c:v>
                </c:pt>
                <c:pt idx="17">
                  <c:v>0.17386632825719145</c:v>
                </c:pt>
                <c:pt idx="18">
                  <c:v>0.18572519331990406</c:v>
                </c:pt>
                <c:pt idx="19">
                  <c:v>0.17304451933309684</c:v>
                </c:pt>
                <c:pt idx="20">
                  <c:v>0.19634286231774686</c:v>
                </c:pt>
                <c:pt idx="21">
                  <c:v>0.21157149928660871</c:v>
                </c:pt>
                <c:pt idx="22">
                  <c:v>0.19634136359915971</c:v>
                </c:pt>
                <c:pt idx="23">
                  <c:v>0.1820950583390529</c:v>
                </c:pt>
                <c:pt idx="24">
                  <c:v>0.17729452677516144</c:v>
                </c:pt>
                <c:pt idx="25">
                  <c:v>0.18201802473467241</c:v>
                </c:pt>
                <c:pt idx="26">
                  <c:v>0.17248785954426626</c:v>
                </c:pt>
                <c:pt idx="27">
                  <c:v>0.15343721915033032</c:v>
                </c:pt>
                <c:pt idx="28">
                  <c:v>0.19600311902261708</c:v>
                </c:pt>
                <c:pt idx="29">
                  <c:v>0.19400622171133669</c:v>
                </c:pt>
                <c:pt idx="30">
                  <c:v>0.18474776745488741</c:v>
                </c:pt>
              </c:numCache>
            </c:numRef>
          </c:val>
        </c:ser>
        <c:ser>
          <c:idx val="8"/>
          <c:order val="8"/>
          <c:tx>
            <c:strRef>
              <c:f>'[Prov Prog Exp as % GDP.xlsx]Sheet1'!$Y$48</c:f>
              <c:strCache>
                <c:ptCount val="1"/>
                <c:pt idx="0">
                  <c:v>AB</c:v>
                </c:pt>
              </c:strCache>
            </c:strRef>
          </c:tx>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GDP.xlsx]Sheet1'!$Y$49:$Y$79</c:f>
              <c:numCache>
                <c:formatCode>0.0%</c:formatCode>
                <c:ptCount val="31"/>
                <c:pt idx="0">
                  <c:v>0.15222833903907079</c:v>
                </c:pt>
                <c:pt idx="1">
                  <c:v>0.1939787251451148</c:v>
                </c:pt>
                <c:pt idx="2">
                  <c:v>0.20317219297939651</c:v>
                </c:pt>
                <c:pt idx="3">
                  <c:v>0.18921916674937095</c:v>
                </c:pt>
                <c:pt idx="4">
                  <c:v>0.18989850172049144</c:v>
                </c:pt>
                <c:pt idx="5">
                  <c:v>0.23383437472134491</c:v>
                </c:pt>
                <c:pt idx="6">
                  <c:v>0.21630842140432247</c:v>
                </c:pt>
                <c:pt idx="7">
                  <c:v>0.19456446955480741</c:v>
                </c:pt>
                <c:pt idx="8">
                  <c:v>0.19039880077771346</c:v>
                </c:pt>
                <c:pt idx="9">
                  <c:v>0.18337838022305036</c:v>
                </c:pt>
                <c:pt idx="10">
                  <c:v>0.19107347486692641</c:v>
                </c:pt>
                <c:pt idx="11">
                  <c:v>0.19653261156186624</c:v>
                </c:pt>
                <c:pt idx="12">
                  <c:v>0.17281374850638742</c:v>
                </c:pt>
                <c:pt idx="13">
                  <c:v>0.1539453209300217</c:v>
                </c:pt>
                <c:pt idx="14">
                  <c:v>0.141852101351645</c:v>
                </c:pt>
                <c:pt idx="15">
                  <c:v>0.13146835776709903</c:v>
                </c:pt>
                <c:pt idx="16">
                  <c:v>0.12669316568268438</c:v>
                </c:pt>
                <c:pt idx="17">
                  <c:v>0.13205865653999024</c:v>
                </c:pt>
                <c:pt idx="18">
                  <c:v>0.13592415442432554</c:v>
                </c:pt>
                <c:pt idx="19">
                  <c:v>0.12767717160834016</c:v>
                </c:pt>
                <c:pt idx="20">
                  <c:v>0.14226833428084168</c:v>
                </c:pt>
                <c:pt idx="21">
                  <c:v>0.13939964407612548</c:v>
                </c:pt>
                <c:pt idx="22">
                  <c:v>0.12666874371741141</c:v>
                </c:pt>
                <c:pt idx="23">
                  <c:v>0.12534454498980188</c:v>
                </c:pt>
                <c:pt idx="24">
                  <c:v>0.12156862745098063</c:v>
                </c:pt>
                <c:pt idx="25">
                  <c:v>0.1227457866932346</c:v>
                </c:pt>
                <c:pt idx="26">
                  <c:v>0.13060182886542321</c:v>
                </c:pt>
                <c:pt idx="27">
                  <c:v>0.129862313820575</c:v>
                </c:pt>
                <c:pt idx="28">
                  <c:v>0.16354976028673909</c:v>
                </c:pt>
                <c:pt idx="29">
                  <c:v>0.15327515136418246</c:v>
                </c:pt>
                <c:pt idx="30">
                  <c:v>0.14601603403117025</c:v>
                </c:pt>
              </c:numCache>
            </c:numRef>
          </c:val>
        </c:ser>
        <c:ser>
          <c:idx val="9"/>
          <c:order val="9"/>
          <c:tx>
            <c:strRef>
              <c:f>'[Prov Prog Exp as % GDP.xlsx]Sheet1'!$Z$48</c:f>
              <c:strCache>
                <c:ptCount val="1"/>
                <c:pt idx="0">
                  <c:v>BC</c:v>
                </c:pt>
              </c:strCache>
            </c:strRef>
          </c:tx>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GDP.xlsx]Sheet1'!$Z$49:$Z$79</c:f>
              <c:numCache>
                <c:formatCode>0.0%</c:formatCode>
                <c:ptCount val="31"/>
                <c:pt idx="0">
                  <c:v>0.16745192112982671</c:v>
                </c:pt>
                <c:pt idx="1">
                  <c:v>0.20167580945694588</c:v>
                </c:pt>
                <c:pt idx="2">
                  <c:v>0.20864576097247395</c:v>
                </c:pt>
                <c:pt idx="3">
                  <c:v>0.20352982126884878</c:v>
                </c:pt>
                <c:pt idx="4">
                  <c:v>0.19342971974989126</c:v>
                </c:pt>
                <c:pt idx="5">
                  <c:v>0.18923684169127281</c:v>
                </c:pt>
                <c:pt idx="6">
                  <c:v>0.17617326954276391</c:v>
                </c:pt>
                <c:pt idx="7">
                  <c:v>0.16771840375484132</c:v>
                </c:pt>
                <c:pt idx="8">
                  <c:v>0.17340438199571351</c:v>
                </c:pt>
                <c:pt idx="9">
                  <c:v>0.18447069943289257</c:v>
                </c:pt>
                <c:pt idx="10">
                  <c:v>0.20505962220063767</c:v>
                </c:pt>
                <c:pt idx="11">
                  <c:v>0.20682403701772112</c:v>
                </c:pt>
                <c:pt idx="12">
                  <c:v>0.20252329108071046</c:v>
                </c:pt>
                <c:pt idx="13">
                  <c:v>0.20271708850684536</c:v>
                </c:pt>
                <c:pt idx="14">
                  <c:v>0.19925475537049328</c:v>
                </c:pt>
                <c:pt idx="15">
                  <c:v>0.20038579892527442</c:v>
                </c:pt>
                <c:pt idx="16">
                  <c:v>0.19331762587097734</c:v>
                </c:pt>
                <c:pt idx="17">
                  <c:v>0.24755277107600246</c:v>
                </c:pt>
                <c:pt idx="18">
                  <c:v>0.21400335756402977</c:v>
                </c:pt>
                <c:pt idx="19">
                  <c:v>0.18838943753664397</c:v>
                </c:pt>
                <c:pt idx="20">
                  <c:v>0.19524918735113964</c:v>
                </c:pt>
                <c:pt idx="21">
                  <c:v>0.1889603670229322</c:v>
                </c:pt>
                <c:pt idx="22">
                  <c:v>0.18046476977794895</c:v>
                </c:pt>
                <c:pt idx="23">
                  <c:v>0.16843507214206474</c:v>
                </c:pt>
                <c:pt idx="24">
                  <c:v>0.16521035694077721</c:v>
                </c:pt>
                <c:pt idx="25">
                  <c:v>0.16441199225244343</c:v>
                </c:pt>
                <c:pt idx="26">
                  <c:v>0.16783002024807775</c:v>
                </c:pt>
                <c:pt idx="27">
                  <c:v>0.17732186461158916</c:v>
                </c:pt>
                <c:pt idx="28">
                  <c:v>0.19276841008784429</c:v>
                </c:pt>
                <c:pt idx="29">
                  <c:v>0.18635377297944228</c:v>
                </c:pt>
                <c:pt idx="30">
                  <c:v>0.18483745082925679</c:v>
                </c:pt>
              </c:numCache>
            </c:numRef>
          </c:val>
        </c:ser>
        <c:ser>
          <c:idx val="10"/>
          <c:order val="10"/>
          <c:tx>
            <c:strRef>
              <c:f>'[Prov Prog Exp as % GDP.xlsx]Sheet1'!$AA$48</c:f>
              <c:strCache>
                <c:ptCount val="1"/>
                <c:pt idx="0">
                  <c:v>CAN</c:v>
                </c:pt>
              </c:strCache>
            </c:strRef>
          </c:tx>
          <c:spPr>
            <a:ln w="50800">
              <a:solidFill>
                <a:srgbClr val="FF0000"/>
              </a:solidFill>
            </a:ln>
          </c:spPr>
          <c:marker>
            <c:symbol val="square"/>
            <c:size val="7"/>
            <c:spPr>
              <a:solidFill>
                <a:srgbClr val="FF0000"/>
              </a:solidFill>
              <a:ln>
                <a:solidFill>
                  <a:srgbClr val="FF0000"/>
                </a:solidFill>
              </a:ln>
            </c:spPr>
          </c:marker>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GDP.xlsx]Sheet1'!$AA$49:$AA$79</c:f>
              <c:numCache>
                <c:formatCode>0.0%</c:formatCode>
                <c:ptCount val="31"/>
                <c:pt idx="0">
                  <c:v>0.17782837574889129</c:v>
                </c:pt>
                <c:pt idx="1">
                  <c:v>0.19689888771812591</c:v>
                </c:pt>
                <c:pt idx="2">
                  <c:v>0.19896894584401292</c:v>
                </c:pt>
                <c:pt idx="3">
                  <c:v>0.19067759646692811</c:v>
                </c:pt>
                <c:pt idx="4">
                  <c:v>0.19138631441363277</c:v>
                </c:pt>
                <c:pt idx="5">
                  <c:v>0.19147971529150637</c:v>
                </c:pt>
                <c:pt idx="6">
                  <c:v>0.18304230738310492</c:v>
                </c:pt>
                <c:pt idx="7">
                  <c:v>0.18014419228371692</c:v>
                </c:pt>
                <c:pt idx="8">
                  <c:v>0.1810140361973345</c:v>
                </c:pt>
                <c:pt idx="9">
                  <c:v>0.18969887678127342</c:v>
                </c:pt>
                <c:pt idx="10">
                  <c:v>0.20709092997620246</c:v>
                </c:pt>
                <c:pt idx="11">
                  <c:v>0.21212039282349276</c:v>
                </c:pt>
                <c:pt idx="12">
                  <c:v>0.20398027625745341</c:v>
                </c:pt>
                <c:pt idx="13">
                  <c:v>0.19395574887173395</c:v>
                </c:pt>
                <c:pt idx="14">
                  <c:v>0.18652412434941623</c:v>
                </c:pt>
                <c:pt idx="15">
                  <c:v>0.17854603615402312</c:v>
                </c:pt>
                <c:pt idx="16">
                  <c:v>0.1701157088270179</c:v>
                </c:pt>
                <c:pt idx="17">
                  <c:v>0.1794930014328297</c:v>
                </c:pt>
                <c:pt idx="18">
                  <c:v>0.17300708134127174</c:v>
                </c:pt>
                <c:pt idx="19">
                  <c:v>0.16476805653473944</c:v>
                </c:pt>
                <c:pt idx="20">
                  <c:v>0.16835665061441382</c:v>
                </c:pt>
                <c:pt idx="21">
                  <c:v>0.16874677445236202</c:v>
                </c:pt>
                <c:pt idx="22">
                  <c:v>0.16905825622849141</c:v>
                </c:pt>
                <c:pt idx="23">
                  <c:v>0.16696451949251145</c:v>
                </c:pt>
                <c:pt idx="24">
                  <c:v>0.16902834744822046</c:v>
                </c:pt>
                <c:pt idx="25">
                  <c:v>0.17153915630461836</c:v>
                </c:pt>
                <c:pt idx="26">
                  <c:v>0.17449769186363162</c:v>
                </c:pt>
                <c:pt idx="27">
                  <c:v>0.17739666138212273</c:v>
                </c:pt>
                <c:pt idx="28">
                  <c:v>0.20558305865526283</c:v>
                </c:pt>
                <c:pt idx="29">
                  <c:v>0.20406449986236136</c:v>
                </c:pt>
                <c:pt idx="30">
                  <c:v>0.20179659822344484</c:v>
                </c:pt>
              </c:numCache>
            </c:numRef>
          </c:val>
        </c:ser>
        <c:marker val="1"/>
        <c:axId val="92354816"/>
        <c:axId val="92393856"/>
      </c:lineChart>
      <c:catAx>
        <c:axId val="92354816"/>
        <c:scaling>
          <c:orientation val="minMax"/>
        </c:scaling>
        <c:axPos val="b"/>
        <c:numFmt formatCode="General" sourceLinked="1"/>
        <c:tickLblPos val="nextTo"/>
        <c:crossAx val="92393856"/>
        <c:crosses val="autoZero"/>
        <c:auto val="1"/>
        <c:lblAlgn val="ctr"/>
        <c:lblOffset val="100"/>
      </c:catAx>
      <c:valAx>
        <c:axId val="92393856"/>
        <c:scaling>
          <c:orientation val="minMax"/>
        </c:scaling>
        <c:axPos val="l"/>
        <c:majorGridlines/>
        <c:numFmt formatCode="0%" sourceLinked="0"/>
        <c:tickLblPos val="nextTo"/>
        <c:crossAx val="92354816"/>
        <c:crosses val="autoZero"/>
        <c:crossBetween val="between"/>
      </c:valAx>
    </c:plotArea>
    <c:legend>
      <c:legendPos val="r"/>
      <c:layout>
        <c:manualLayout>
          <c:xMode val="edge"/>
          <c:yMode val="edge"/>
          <c:x val="0.22196232371460536"/>
          <c:y val="0.60184468930733903"/>
          <c:w val="0.60945064700136709"/>
          <c:h val="0.14110430226959678"/>
        </c:manualLayout>
      </c:layout>
    </c:legend>
    <c:plotVisOnly val="1"/>
    <c:dispBlanksAs val="gap"/>
  </c:chart>
  <c:txPr>
    <a:bodyPr/>
    <a:lstStyle/>
    <a:p>
      <a:pPr>
        <a:defRPr sz="2400"/>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6979026785622781"/>
          <c:y val="0.21575768675381843"/>
          <c:w val="0.75489494615608344"/>
          <c:h val="0.57563423383409729"/>
        </c:manualLayout>
      </c:layout>
      <c:lineChart>
        <c:grouping val="standard"/>
        <c:ser>
          <c:idx val="0"/>
          <c:order val="0"/>
          <c:tx>
            <c:strRef>
              <c:f>'[Prov Tot Gov Exp &amp; Gov Outlays as % GDP.xlsx]Sheet1'!$AM$13</c:f>
              <c:strCache>
                <c:ptCount val="1"/>
                <c:pt idx="0">
                  <c:v>Govt Outlays</c:v>
                </c:pt>
              </c:strCache>
            </c:strRef>
          </c:tx>
          <c:spPr>
            <a:ln w="50800">
              <a:solidFill>
                <a:srgbClr val="0070C0"/>
              </a:solidFill>
            </a:ln>
          </c:spPr>
          <c:marker>
            <c:symbol val="square"/>
            <c:size val="5"/>
            <c:spPr>
              <a:solidFill>
                <a:srgbClr val="0070C0"/>
              </a:solidFill>
              <a:ln>
                <a:solidFill>
                  <a:srgbClr val="0070C0"/>
                </a:solidFill>
              </a:ln>
            </c:spPr>
          </c:marker>
          <c:cat>
            <c:numRef>
              <c:f>'[Prov Tot Gov Exp &amp; Gov Outlays as % GDP.xlsx]Sheet1'!$AO$14:$AO$44</c:f>
              <c:numCache>
                <c:formatCode>General</c:formatCod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numCache>
            </c:numRef>
          </c:cat>
          <c:val>
            <c:numRef>
              <c:f>'[Prov Tot Gov Exp &amp; Gov Outlays as % GDP.xlsx]Sheet1'!$AM$14:$AM$44</c:f>
              <c:numCache>
                <c:formatCode>General</c:formatCode>
                <c:ptCount val="31"/>
                <c:pt idx="0">
                  <c:v>42.4</c:v>
                </c:pt>
                <c:pt idx="1">
                  <c:v>47.2</c:v>
                </c:pt>
                <c:pt idx="2">
                  <c:v>47.8</c:v>
                </c:pt>
                <c:pt idx="3">
                  <c:v>47.5</c:v>
                </c:pt>
                <c:pt idx="4">
                  <c:v>48.1</c:v>
                </c:pt>
                <c:pt idx="5">
                  <c:v>47.5</c:v>
                </c:pt>
                <c:pt idx="6">
                  <c:v>46</c:v>
                </c:pt>
                <c:pt idx="7">
                  <c:v>45.3</c:v>
                </c:pt>
                <c:pt idx="8">
                  <c:v>45.8</c:v>
                </c:pt>
                <c:pt idx="9">
                  <c:v>48.7</c:v>
                </c:pt>
                <c:pt idx="10">
                  <c:v>52.1</c:v>
                </c:pt>
                <c:pt idx="11">
                  <c:v>53.2</c:v>
                </c:pt>
                <c:pt idx="12">
                  <c:v>52.2</c:v>
                </c:pt>
                <c:pt idx="13">
                  <c:v>49.8</c:v>
                </c:pt>
                <c:pt idx="14">
                  <c:v>48.5</c:v>
                </c:pt>
                <c:pt idx="15">
                  <c:v>46.7</c:v>
                </c:pt>
                <c:pt idx="16">
                  <c:v>44.3</c:v>
                </c:pt>
                <c:pt idx="17">
                  <c:v>44.8</c:v>
                </c:pt>
                <c:pt idx="18">
                  <c:v>43</c:v>
                </c:pt>
                <c:pt idx="19">
                  <c:v>41.1</c:v>
                </c:pt>
                <c:pt idx="20">
                  <c:v>42</c:v>
                </c:pt>
                <c:pt idx="21">
                  <c:v>41.2</c:v>
                </c:pt>
                <c:pt idx="22">
                  <c:v>41.2</c:v>
                </c:pt>
                <c:pt idx="23">
                  <c:v>39.9</c:v>
                </c:pt>
                <c:pt idx="24">
                  <c:v>39.300000000000004</c:v>
                </c:pt>
                <c:pt idx="25">
                  <c:v>39.4</c:v>
                </c:pt>
                <c:pt idx="26">
                  <c:v>39.4</c:v>
                </c:pt>
                <c:pt idx="27">
                  <c:v>40</c:v>
                </c:pt>
                <c:pt idx="28">
                  <c:v>44.4</c:v>
                </c:pt>
                <c:pt idx="29">
                  <c:v>44.1</c:v>
                </c:pt>
                <c:pt idx="30">
                  <c:v>42.9</c:v>
                </c:pt>
              </c:numCache>
            </c:numRef>
          </c:val>
        </c:ser>
        <c:ser>
          <c:idx val="1"/>
          <c:order val="1"/>
          <c:tx>
            <c:strRef>
              <c:f>'[Prov Tot Gov Exp &amp; Gov Outlays as % GDP.xlsx]Sheet1'!$AN$13</c:f>
              <c:strCache>
                <c:ptCount val="1"/>
                <c:pt idx="0">
                  <c:v>Prov HC Exp </c:v>
                </c:pt>
              </c:strCache>
            </c:strRef>
          </c:tx>
          <c:spPr>
            <a:ln w="50800">
              <a:solidFill>
                <a:srgbClr val="FF0000"/>
              </a:solidFill>
            </a:ln>
          </c:spPr>
          <c:marker>
            <c:symbol val="diamond"/>
            <c:size val="5"/>
            <c:spPr>
              <a:solidFill>
                <a:srgbClr val="FF0000"/>
              </a:solidFill>
              <a:ln>
                <a:solidFill>
                  <a:srgbClr val="FF0000"/>
                </a:solidFill>
              </a:ln>
            </c:spPr>
          </c:marker>
          <c:cat>
            <c:numRef>
              <c:f>'[Prov Tot Gov Exp &amp; Gov Outlays as % GDP.xlsx]Sheet1'!$AO$14:$AO$44</c:f>
              <c:numCache>
                <c:formatCode>General</c:formatCod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numCache>
            </c:numRef>
          </c:cat>
          <c:val>
            <c:numRef>
              <c:f>'[Prov Tot Gov Exp &amp; Gov Outlays as % GDP.xlsx]Sheet1'!$AN$14:$AN$44</c:f>
              <c:numCache>
                <c:formatCode>0.0</c:formatCode>
                <c:ptCount val="31"/>
                <c:pt idx="0">
                  <c:v>5.1753100804225571</c:v>
                </c:pt>
                <c:pt idx="1">
                  <c:v>5.7921854556559058</c:v>
                </c:pt>
                <c:pt idx="2">
                  <c:v>5.9579503165227816</c:v>
                </c:pt>
                <c:pt idx="3">
                  <c:v>5.837412762166637</c:v>
                </c:pt>
                <c:pt idx="4">
                  <c:v>5.8064601949079604</c:v>
                </c:pt>
                <c:pt idx="5">
                  <c:v>5.9510276971065572</c:v>
                </c:pt>
                <c:pt idx="6">
                  <c:v>5.8720766523433516</c:v>
                </c:pt>
                <c:pt idx="7">
                  <c:v>5.8402441913340271</c:v>
                </c:pt>
                <c:pt idx="8">
                  <c:v>5.9799892454280714</c:v>
                </c:pt>
                <c:pt idx="9">
                  <c:v>6.2462712693450753</c:v>
                </c:pt>
                <c:pt idx="10">
                  <c:v>6.7375237885182919</c:v>
                </c:pt>
                <c:pt idx="11">
                  <c:v>6.9006713852266408</c:v>
                </c:pt>
                <c:pt idx="12">
                  <c:v>6.6795455983688985</c:v>
                </c:pt>
                <c:pt idx="13">
                  <c:v>6.3415940939067061</c:v>
                </c:pt>
                <c:pt idx="14">
                  <c:v>6.0383571615492526</c:v>
                </c:pt>
                <c:pt idx="15">
                  <c:v>5.864766279390734</c:v>
                </c:pt>
                <c:pt idx="16">
                  <c:v>5.7937345319686289</c:v>
                </c:pt>
                <c:pt idx="17">
                  <c:v>5.9446073446703513</c:v>
                </c:pt>
                <c:pt idx="18">
                  <c:v>5.9372308487138836</c:v>
                </c:pt>
                <c:pt idx="19">
                  <c:v>5.9106318904614517</c:v>
                </c:pt>
                <c:pt idx="20">
                  <c:v>6.1855925329909915</c:v>
                </c:pt>
                <c:pt idx="21">
                  <c:v>6.3739274685677696</c:v>
                </c:pt>
                <c:pt idx="22">
                  <c:v>6.5385981480336994</c:v>
                </c:pt>
                <c:pt idx="23">
                  <c:v>6.5866795977501189</c:v>
                </c:pt>
                <c:pt idx="24">
                  <c:v>6.609490608950888</c:v>
                </c:pt>
                <c:pt idx="25">
                  <c:v>6.6637365729961173</c:v>
                </c:pt>
                <c:pt idx="26">
                  <c:v>6.7650406026485062</c:v>
                </c:pt>
                <c:pt idx="27">
                  <c:v>6.9618096847178608</c:v>
                </c:pt>
                <c:pt idx="28">
                  <c:v>7.762780772767929</c:v>
                </c:pt>
                <c:pt idx="29">
                  <c:v>7.7546365392959924</c:v>
                </c:pt>
                <c:pt idx="30">
                  <c:v>7.6055185337736848</c:v>
                </c:pt>
              </c:numCache>
            </c:numRef>
          </c:val>
        </c:ser>
        <c:marker val="1"/>
        <c:axId val="92198400"/>
        <c:axId val="93823360"/>
      </c:lineChart>
      <c:catAx>
        <c:axId val="92198400"/>
        <c:scaling>
          <c:orientation val="minMax"/>
        </c:scaling>
        <c:axPos val="b"/>
        <c:numFmt formatCode="General" sourceLinked="1"/>
        <c:tickLblPos val="nextTo"/>
        <c:crossAx val="93823360"/>
        <c:crosses val="autoZero"/>
        <c:auto val="1"/>
        <c:lblAlgn val="ctr"/>
        <c:lblOffset val="100"/>
      </c:catAx>
      <c:valAx>
        <c:axId val="93823360"/>
        <c:scaling>
          <c:orientation val="minMax"/>
        </c:scaling>
        <c:axPos val="l"/>
        <c:majorGridlines/>
        <c:numFmt formatCode="#,##0" sourceLinked="0"/>
        <c:tickLblPos val="nextTo"/>
        <c:crossAx val="92198400"/>
        <c:crosses val="autoZero"/>
        <c:crossBetween val="between"/>
      </c:valAx>
    </c:plotArea>
    <c:legend>
      <c:legendPos val="r"/>
      <c:layout>
        <c:manualLayout>
          <c:xMode val="edge"/>
          <c:yMode val="edge"/>
          <c:x val="0.56723246718971743"/>
          <c:y val="0.44459383927807478"/>
          <c:w val="0.23930939401805548"/>
          <c:h val="0.17739295996865767"/>
        </c:manualLayout>
      </c:layout>
    </c:legend>
    <c:plotVisOnly val="1"/>
    <c:dispBlanksAs val="gap"/>
  </c:chart>
  <c:txPr>
    <a:bodyPr/>
    <a:lstStyle/>
    <a:p>
      <a:pPr>
        <a:defRPr sz="2400"/>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60895849557267"/>
          <c:y val="0.17761789884862111"/>
          <c:w val="0.72095145799082916"/>
          <c:h val="0.5885352419975417"/>
        </c:manualLayout>
      </c:layout>
      <c:lineChart>
        <c:grouping val="standard"/>
        <c:ser>
          <c:idx val="0"/>
          <c:order val="0"/>
          <c:tx>
            <c:strRef>
              <c:f>'52 - Total Gov. Outlays'!$K$27</c:f>
              <c:strCache>
                <c:ptCount val="1"/>
                <c:pt idx="0">
                  <c:v>Canada</c:v>
                </c:pt>
              </c:strCache>
            </c:strRef>
          </c:tx>
          <c:spPr>
            <a:ln w="50800">
              <a:solidFill>
                <a:srgbClr val="FF0000"/>
              </a:solidFill>
            </a:ln>
          </c:spPr>
          <c:marker>
            <c:spPr>
              <a:solidFill>
                <a:srgbClr val="FF0000"/>
              </a:solidFill>
              <a:ln>
                <a:solidFill>
                  <a:srgbClr val="FF0000"/>
                </a:solidFill>
              </a:ln>
            </c:spPr>
          </c:marker>
          <c:cat>
            <c:strRef>
              <c:f>'52 - Total Gov. Outlays'!$J$28:$J$48</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 </c:v>
                </c:pt>
                <c:pt idx="18">
                  <c:v>2009 </c:v>
                </c:pt>
                <c:pt idx="19">
                  <c:v>2010 </c:v>
                </c:pt>
                <c:pt idx="20">
                  <c:v>2011 </c:v>
                </c:pt>
              </c:strCache>
            </c:strRef>
          </c:cat>
          <c:val>
            <c:numRef>
              <c:f>'52 - Total Gov. Outlays'!$K$28:$K$48</c:f>
              <c:numCache>
                <c:formatCode>#,##0.0</c:formatCode>
                <c:ptCount val="21"/>
                <c:pt idx="0">
                  <c:v>52.1</c:v>
                </c:pt>
                <c:pt idx="1">
                  <c:v>53.2</c:v>
                </c:pt>
                <c:pt idx="2">
                  <c:v>52.2</c:v>
                </c:pt>
                <c:pt idx="3">
                  <c:v>49.8</c:v>
                </c:pt>
                <c:pt idx="4">
                  <c:v>48.5</c:v>
                </c:pt>
                <c:pt idx="5">
                  <c:v>46.7</c:v>
                </c:pt>
                <c:pt idx="6">
                  <c:v>44.3</c:v>
                </c:pt>
                <c:pt idx="7">
                  <c:v>44.8</c:v>
                </c:pt>
                <c:pt idx="8">
                  <c:v>43</c:v>
                </c:pt>
                <c:pt idx="9">
                  <c:v>41.1</c:v>
                </c:pt>
                <c:pt idx="10">
                  <c:v>42</c:v>
                </c:pt>
                <c:pt idx="11">
                  <c:v>41.2</c:v>
                </c:pt>
                <c:pt idx="12">
                  <c:v>41.2</c:v>
                </c:pt>
                <c:pt idx="13">
                  <c:v>39.9</c:v>
                </c:pt>
                <c:pt idx="14">
                  <c:v>39.300000000000004</c:v>
                </c:pt>
                <c:pt idx="15">
                  <c:v>39.4</c:v>
                </c:pt>
                <c:pt idx="16">
                  <c:v>39.4</c:v>
                </c:pt>
                <c:pt idx="17">
                  <c:v>40</c:v>
                </c:pt>
                <c:pt idx="18">
                  <c:v>44.4</c:v>
                </c:pt>
                <c:pt idx="19">
                  <c:v>44.1</c:v>
                </c:pt>
                <c:pt idx="20">
                  <c:v>42.9</c:v>
                </c:pt>
              </c:numCache>
            </c:numRef>
          </c:val>
        </c:ser>
        <c:ser>
          <c:idx val="1"/>
          <c:order val="1"/>
          <c:tx>
            <c:strRef>
              <c:f>'52 - Total Gov. Outlays'!$L$27</c:f>
              <c:strCache>
                <c:ptCount val="1"/>
                <c:pt idx="0">
                  <c:v>US</c:v>
                </c:pt>
              </c:strCache>
            </c:strRef>
          </c:tx>
          <c:spPr>
            <a:ln w="50800">
              <a:solidFill>
                <a:srgbClr val="0070C0"/>
              </a:solidFill>
            </a:ln>
          </c:spPr>
          <c:marker>
            <c:symbol val="square"/>
            <c:size val="7"/>
            <c:spPr>
              <a:solidFill>
                <a:srgbClr val="0070C0"/>
              </a:solidFill>
              <a:ln>
                <a:solidFill>
                  <a:srgbClr val="0070C0"/>
                </a:solidFill>
              </a:ln>
            </c:spPr>
          </c:marker>
          <c:cat>
            <c:strRef>
              <c:f>'52 - Total Gov. Outlays'!$J$28:$J$48</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 </c:v>
                </c:pt>
                <c:pt idx="18">
                  <c:v>2009 </c:v>
                </c:pt>
                <c:pt idx="19">
                  <c:v>2010 </c:v>
                </c:pt>
                <c:pt idx="20">
                  <c:v>2011 </c:v>
                </c:pt>
              </c:strCache>
            </c:strRef>
          </c:cat>
          <c:val>
            <c:numRef>
              <c:f>'52 - Total Gov. Outlays'!$L$28:$L$48</c:f>
              <c:numCache>
                <c:formatCode>#,##0.0</c:formatCode>
                <c:ptCount val="21"/>
                <c:pt idx="0">
                  <c:v>38</c:v>
                </c:pt>
                <c:pt idx="1">
                  <c:v>38.6</c:v>
                </c:pt>
                <c:pt idx="2">
                  <c:v>38.1</c:v>
                </c:pt>
                <c:pt idx="3">
                  <c:v>37.1</c:v>
                </c:pt>
                <c:pt idx="4">
                  <c:v>37.1</c:v>
                </c:pt>
                <c:pt idx="5">
                  <c:v>36.6</c:v>
                </c:pt>
                <c:pt idx="6">
                  <c:v>35.4</c:v>
                </c:pt>
                <c:pt idx="7">
                  <c:v>34.6</c:v>
                </c:pt>
                <c:pt idx="8">
                  <c:v>34.200000000000003</c:v>
                </c:pt>
                <c:pt idx="9">
                  <c:v>33.9</c:v>
                </c:pt>
                <c:pt idx="10">
                  <c:v>35</c:v>
                </c:pt>
                <c:pt idx="11">
                  <c:v>35.9</c:v>
                </c:pt>
                <c:pt idx="12">
                  <c:v>36.300000000000004</c:v>
                </c:pt>
                <c:pt idx="13">
                  <c:v>36</c:v>
                </c:pt>
                <c:pt idx="14">
                  <c:v>36.300000000000004</c:v>
                </c:pt>
                <c:pt idx="15">
                  <c:v>36.1</c:v>
                </c:pt>
                <c:pt idx="16">
                  <c:v>36.9</c:v>
                </c:pt>
                <c:pt idx="17">
                  <c:v>39.1</c:v>
                </c:pt>
                <c:pt idx="18">
                  <c:v>42.7</c:v>
                </c:pt>
                <c:pt idx="19">
                  <c:v>42.5</c:v>
                </c:pt>
                <c:pt idx="20">
                  <c:v>41.7</c:v>
                </c:pt>
              </c:numCache>
            </c:numRef>
          </c:val>
        </c:ser>
        <c:marker val="1"/>
        <c:axId val="96409472"/>
        <c:axId val="96422144"/>
      </c:lineChart>
      <c:catAx>
        <c:axId val="96409472"/>
        <c:scaling>
          <c:orientation val="minMax"/>
        </c:scaling>
        <c:axPos val="b"/>
        <c:numFmt formatCode="General" sourceLinked="1"/>
        <c:tickLblPos val="nextTo"/>
        <c:txPr>
          <a:bodyPr/>
          <a:lstStyle/>
          <a:p>
            <a:pPr>
              <a:defRPr sz="2400"/>
            </a:pPr>
            <a:endParaRPr lang="en-US"/>
          </a:p>
        </c:txPr>
        <c:crossAx val="96422144"/>
        <c:crosses val="autoZero"/>
        <c:auto val="1"/>
        <c:lblAlgn val="ctr"/>
        <c:lblOffset val="100"/>
      </c:catAx>
      <c:valAx>
        <c:axId val="96422144"/>
        <c:scaling>
          <c:orientation val="minMax"/>
        </c:scaling>
        <c:axPos val="l"/>
        <c:majorGridlines/>
        <c:numFmt formatCode="#,##0" sourceLinked="0"/>
        <c:tickLblPos val="nextTo"/>
        <c:txPr>
          <a:bodyPr/>
          <a:lstStyle/>
          <a:p>
            <a:pPr>
              <a:defRPr sz="2400"/>
            </a:pPr>
            <a:endParaRPr lang="en-US"/>
          </a:p>
        </c:txPr>
        <c:crossAx val="96409472"/>
        <c:crosses val="autoZero"/>
        <c:crossBetween val="between"/>
      </c:valAx>
    </c:plotArea>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0117953091320886"/>
          <c:y val="0.17963393538745798"/>
          <c:w val="0.74800513998250262"/>
          <c:h val="0.5865323361942516"/>
        </c:manualLayout>
      </c:layout>
      <c:barChart>
        <c:barDir val="col"/>
        <c:grouping val="clustered"/>
        <c:ser>
          <c:idx val="0"/>
          <c:order val="0"/>
          <c:dPt>
            <c:idx val="2"/>
            <c:spPr>
              <a:solidFill>
                <a:srgbClr val="FF0000"/>
              </a:solidFill>
              <a:ln>
                <a:solidFill>
                  <a:srgbClr val="FF0000"/>
                </a:solidFill>
              </a:ln>
            </c:spPr>
          </c:dPt>
          <c:cat>
            <c:strRef>
              <c:f>Sheet1!$A$2:$A$18</c:f>
              <c:strCache>
                <c:ptCount val="17"/>
                <c:pt idx="0">
                  <c:v>AUT</c:v>
                </c:pt>
                <c:pt idx="1">
                  <c:v>BEL</c:v>
                </c:pt>
                <c:pt idx="2">
                  <c:v>CAN</c:v>
                </c:pt>
                <c:pt idx="3">
                  <c:v>DEN</c:v>
                </c:pt>
                <c:pt idx="4">
                  <c:v>FIN</c:v>
                </c:pt>
                <c:pt idx="5">
                  <c:v>FRA</c:v>
                </c:pt>
                <c:pt idx="6">
                  <c:v>GERM</c:v>
                </c:pt>
                <c:pt idx="7">
                  <c:v>ITAL</c:v>
                </c:pt>
                <c:pt idx="8">
                  <c:v>JAP</c:v>
                </c:pt>
                <c:pt idx="9">
                  <c:v>NET</c:v>
                </c:pt>
                <c:pt idx="10">
                  <c:v>NZ</c:v>
                </c:pt>
                <c:pt idx="11">
                  <c:v>NOR</c:v>
                </c:pt>
                <c:pt idx="12">
                  <c:v>SPA</c:v>
                </c:pt>
                <c:pt idx="13">
                  <c:v>SWE</c:v>
                </c:pt>
                <c:pt idx="14">
                  <c:v>SWI</c:v>
                </c:pt>
                <c:pt idx="15">
                  <c:v>UK</c:v>
                </c:pt>
                <c:pt idx="16">
                  <c:v>US</c:v>
                </c:pt>
              </c:strCache>
            </c:strRef>
          </c:cat>
          <c:val>
            <c:numRef>
              <c:f>Sheet1!$B$2:$B$18</c:f>
              <c:numCache>
                <c:formatCode>0.0</c:formatCode>
                <c:ptCount val="17"/>
                <c:pt idx="0">
                  <c:v>11</c:v>
                </c:pt>
                <c:pt idx="1">
                  <c:v>10.5</c:v>
                </c:pt>
                <c:pt idx="2">
                  <c:v>11.4</c:v>
                </c:pt>
                <c:pt idx="3">
                  <c:v>11.1</c:v>
                </c:pt>
                <c:pt idx="4">
                  <c:v>8.9</c:v>
                </c:pt>
                <c:pt idx="5">
                  <c:v>11.6</c:v>
                </c:pt>
                <c:pt idx="6">
                  <c:v>11.6</c:v>
                </c:pt>
                <c:pt idx="7">
                  <c:v>9.3000000000000007</c:v>
                </c:pt>
                <c:pt idx="8">
                  <c:v>9.5</c:v>
                </c:pt>
                <c:pt idx="9">
                  <c:v>12</c:v>
                </c:pt>
                <c:pt idx="10">
                  <c:v>10.1</c:v>
                </c:pt>
                <c:pt idx="11">
                  <c:v>9.4</c:v>
                </c:pt>
                <c:pt idx="12">
                  <c:v>9.6</c:v>
                </c:pt>
                <c:pt idx="13">
                  <c:v>9.6</c:v>
                </c:pt>
                <c:pt idx="14">
                  <c:v>11.4</c:v>
                </c:pt>
                <c:pt idx="15">
                  <c:v>9.6</c:v>
                </c:pt>
                <c:pt idx="16">
                  <c:v>17.600000000000001</c:v>
                </c:pt>
              </c:numCache>
            </c:numRef>
          </c:val>
        </c:ser>
        <c:axId val="93873664"/>
        <c:axId val="93848320"/>
      </c:barChart>
      <c:catAx>
        <c:axId val="93873664"/>
        <c:scaling>
          <c:orientation val="minMax"/>
        </c:scaling>
        <c:axPos val="b"/>
        <c:tickLblPos val="nextTo"/>
        <c:txPr>
          <a:bodyPr/>
          <a:lstStyle/>
          <a:p>
            <a:pPr>
              <a:defRPr sz="2400"/>
            </a:pPr>
            <a:endParaRPr lang="en-US"/>
          </a:p>
        </c:txPr>
        <c:crossAx val="93848320"/>
        <c:crosses val="autoZero"/>
        <c:auto val="1"/>
        <c:lblAlgn val="ctr"/>
        <c:lblOffset val="100"/>
      </c:catAx>
      <c:valAx>
        <c:axId val="93848320"/>
        <c:scaling>
          <c:orientation val="minMax"/>
        </c:scaling>
        <c:axPos val="l"/>
        <c:majorGridlines/>
        <c:numFmt formatCode="0.0" sourceLinked="1"/>
        <c:tickLblPos val="nextTo"/>
        <c:txPr>
          <a:bodyPr/>
          <a:lstStyle/>
          <a:p>
            <a:pPr>
              <a:defRPr sz="2400" b="0"/>
            </a:pPr>
            <a:endParaRPr lang="en-US"/>
          </a:p>
        </c:txPr>
        <c:crossAx val="93873664"/>
        <c:crosses val="autoZero"/>
        <c:crossBetween val="between"/>
      </c:valAx>
    </c:plotArea>
    <c:plotVisOnly val="1"/>
    <c:dispBlanksAs val="gap"/>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Sheet4!$O$19</c:f>
              <c:strCache>
                <c:ptCount val="1"/>
                <c:pt idx="0">
                  <c:v>CAGI 2010 to 2036</c:v>
                </c:pt>
              </c:strCache>
            </c:strRef>
          </c:tx>
          <c:spPr>
            <a:solidFill>
              <a:srgbClr val="FF0000"/>
            </a:solidFill>
          </c:spPr>
          <c:cat>
            <c:strRef>
              <c:f>Sheet4!$N$20:$N$33</c:f>
              <c:strCache>
                <c:ptCount val="14"/>
                <c:pt idx="0">
                  <c:v>CANADA</c:v>
                </c:pt>
                <c:pt idx="1">
                  <c:v>NL</c:v>
                </c:pt>
                <c:pt idx="2">
                  <c:v>PEI</c:v>
                </c:pt>
                <c:pt idx="3">
                  <c:v>NS</c:v>
                </c:pt>
                <c:pt idx="4">
                  <c:v>NB</c:v>
                </c:pt>
                <c:pt idx="5">
                  <c:v>PQ</c:v>
                </c:pt>
                <c:pt idx="6">
                  <c:v>ON</c:v>
                </c:pt>
                <c:pt idx="7">
                  <c:v>MB</c:v>
                </c:pt>
                <c:pt idx="8">
                  <c:v>SA</c:v>
                </c:pt>
                <c:pt idx="9">
                  <c:v>AB</c:v>
                </c:pt>
                <c:pt idx="10">
                  <c:v>BC</c:v>
                </c:pt>
                <c:pt idx="11">
                  <c:v>YT</c:v>
                </c:pt>
                <c:pt idx="12">
                  <c:v>NWT</c:v>
                </c:pt>
                <c:pt idx="13">
                  <c:v>NT</c:v>
                </c:pt>
              </c:strCache>
            </c:strRef>
          </c:cat>
          <c:val>
            <c:numRef>
              <c:f>Sheet4!$O$20:$O$33</c:f>
              <c:numCache>
                <c:formatCode>0.0%</c:formatCode>
                <c:ptCount val="14"/>
                <c:pt idx="0">
                  <c:v>1.0006055289420649E-2</c:v>
                </c:pt>
                <c:pt idx="1">
                  <c:v>1.8901662847968445E-2</c:v>
                </c:pt>
                <c:pt idx="2">
                  <c:v>1.2396147149237325E-2</c:v>
                </c:pt>
                <c:pt idx="3">
                  <c:v>1.4014223558972394E-2</c:v>
                </c:pt>
                <c:pt idx="4">
                  <c:v>1.4422978393166974E-2</c:v>
                </c:pt>
                <c:pt idx="5">
                  <c:v>1.277462581601798E-2</c:v>
                </c:pt>
                <c:pt idx="6">
                  <c:v>9.5665040854748268E-3</c:v>
                </c:pt>
                <c:pt idx="7">
                  <c:v>7.4022069770165438E-3</c:v>
                </c:pt>
                <c:pt idx="8">
                  <c:v>7.6602220302919048E-3</c:v>
                </c:pt>
                <c:pt idx="9">
                  <c:v>9.0353801419220704E-3</c:v>
                </c:pt>
                <c:pt idx="10">
                  <c:v>8.4451475584667209E-3</c:v>
                </c:pt>
                <c:pt idx="11">
                  <c:v>2.0100848758112792E-2</c:v>
                </c:pt>
                <c:pt idx="12">
                  <c:v>2.3157700103825916E-2</c:v>
                </c:pt>
                <c:pt idx="13">
                  <c:v>1.5959816380585003E-2</c:v>
                </c:pt>
              </c:numCache>
            </c:numRef>
          </c:val>
        </c:ser>
        <c:axId val="94220288"/>
        <c:axId val="94221824"/>
      </c:barChart>
      <c:catAx>
        <c:axId val="94220288"/>
        <c:scaling>
          <c:orientation val="minMax"/>
        </c:scaling>
        <c:axPos val="b"/>
        <c:tickLblPos val="nextTo"/>
        <c:txPr>
          <a:bodyPr/>
          <a:lstStyle/>
          <a:p>
            <a:pPr>
              <a:defRPr lang="en-CA" sz="1600"/>
            </a:pPr>
            <a:endParaRPr lang="en-US"/>
          </a:p>
        </c:txPr>
        <c:crossAx val="94221824"/>
        <c:crosses val="autoZero"/>
        <c:auto val="1"/>
        <c:lblAlgn val="ctr"/>
        <c:lblOffset val="100"/>
      </c:catAx>
      <c:valAx>
        <c:axId val="94221824"/>
        <c:scaling>
          <c:orientation val="minMax"/>
        </c:scaling>
        <c:axPos val="l"/>
        <c:majorGridlines/>
        <c:numFmt formatCode="0.0%" sourceLinked="1"/>
        <c:tickLblPos val="nextTo"/>
        <c:txPr>
          <a:bodyPr/>
          <a:lstStyle/>
          <a:p>
            <a:pPr>
              <a:defRPr lang="en-CA" sz="1800"/>
            </a:pPr>
            <a:endParaRPr lang="en-US"/>
          </a:p>
        </c:txPr>
        <c:crossAx val="94220288"/>
        <c:crosses val="autoZero"/>
        <c:crossBetween val="between"/>
      </c:valAx>
    </c:plotArea>
    <c:plotVisOnly val="1"/>
    <c:dispBlanksAs val="gap"/>
  </c:chart>
  <c:txPr>
    <a:bodyPr/>
    <a:lstStyle/>
    <a:p>
      <a:pPr>
        <a:defRPr>
          <a:latin typeface="Arial"/>
          <a:cs typeface="Arial"/>
        </a:defRPr>
      </a:pPr>
      <a:endParaRPr lang="en-US"/>
    </a:p>
  </c:txPr>
  <c:externalData r:id="rId2"/>
</c:chartSpace>
</file>

<file path=ppt/drawings/_rels/drawing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0.18519</cdr:x>
      <cdr:y>0.02914</cdr:y>
    </cdr:from>
    <cdr:to>
      <cdr:x>0.8955</cdr:x>
      <cdr:y>0.14572</cdr:y>
    </cdr:to>
    <cdr:sp macro="" textlink="">
      <cdr:nvSpPr>
        <cdr:cNvPr id="2" name="TextBox 1"/>
        <cdr:cNvSpPr txBox="1"/>
      </cdr:nvSpPr>
      <cdr:spPr>
        <a:xfrm xmlns:a="http://schemas.openxmlformats.org/drawingml/2006/main">
          <a:off x="1606626" y="183590"/>
          <a:ext cx="6162538" cy="7344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CA" sz="2800" b="1" dirty="0">
              <a:latin typeface="+mn-lt"/>
              <a:ea typeface="+mn-ea"/>
              <a:cs typeface="+mn-cs"/>
            </a:rPr>
            <a:t>Canadian Health</a:t>
          </a:r>
          <a:r>
            <a:rPr lang="en-CA" sz="2800" b="1" baseline="0" dirty="0">
              <a:latin typeface="+mn-lt"/>
              <a:ea typeface="+mn-ea"/>
              <a:cs typeface="+mn-cs"/>
            </a:rPr>
            <a:t> Care Costs as % of GDP</a:t>
          </a:r>
          <a:endParaRPr lang="en-CA" sz="2800" b="1" dirty="0">
            <a:latin typeface="+mn-lt"/>
            <a:ea typeface="+mn-ea"/>
            <a:cs typeface="+mn-cs"/>
          </a:endParaRPr>
        </a:p>
      </cdr:txBody>
    </cdr:sp>
  </cdr:relSizeAnchor>
  <cdr:relSizeAnchor xmlns:cdr="http://schemas.openxmlformats.org/drawingml/2006/chartDrawing">
    <cdr:from>
      <cdr:x>0.01172</cdr:x>
      <cdr:y>0.37169</cdr:y>
    </cdr:from>
    <cdr:to>
      <cdr:x>0.11712</cdr:x>
      <cdr:y>0.51682</cdr:y>
    </cdr:to>
    <cdr:sp macro="" textlink="">
      <cdr:nvSpPr>
        <cdr:cNvPr id="4" name="TextBox 3"/>
        <cdr:cNvSpPr txBox="1"/>
      </cdr:nvSpPr>
      <cdr:spPr>
        <a:xfrm xmlns:a="http://schemas.openxmlformats.org/drawingml/2006/main">
          <a:off x="101710" y="2341468"/>
          <a:ext cx="914950" cy="914245"/>
        </a:xfrm>
        <a:prstGeom xmlns:a="http://schemas.openxmlformats.org/drawingml/2006/main" prst="rect">
          <a:avLst/>
        </a:prstGeom>
        <a:scene3d xmlns:a="http://schemas.openxmlformats.org/drawingml/2006/main">
          <a:camera prst="orthographicFront">
            <a:rot lat="0" lon="0" rev="540000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dirty="0"/>
            <a:t>% GDP</a:t>
          </a:r>
        </a:p>
      </cdr:txBody>
    </cdr:sp>
  </cdr:relSizeAnchor>
  <cdr:relSizeAnchor xmlns:cdr="http://schemas.openxmlformats.org/drawingml/2006/chartDrawing">
    <cdr:from>
      <cdr:x>0.14418</cdr:x>
      <cdr:y>0.89253</cdr:y>
    </cdr:from>
    <cdr:to>
      <cdr:x>1</cdr:x>
      <cdr:y>1</cdr:y>
    </cdr:to>
    <cdr:sp macro="" textlink="">
      <cdr:nvSpPr>
        <cdr:cNvPr id="5" name="TextBox 4"/>
        <cdr:cNvSpPr txBox="1"/>
      </cdr:nvSpPr>
      <cdr:spPr>
        <a:xfrm xmlns:a="http://schemas.openxmlformats.org/drawingml/2006/main">
          <a:off x="1250874" y="5623193"/>
          <a:ext cx="7424909" cy="6770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cdr:x>
      <cdr:y>0.94364</cdr:y>
    </cdr:from>
    <cdr:to>
      <cdr:x>0.45262</cdr:x>
      <cdr:y>0.99828</cdr:y>
    </cdr:to>
    <cdr:sp macro="" textlink="">
      <cdr:nvSpPr>
        <cdr:cNvPr id="6" name="TextBox 1"/>
        <cdr:cNvSpPr txBox="1"/>
      </cdr:nvSpPr>
      <cdr:spPr>
        <a:xfrm xmlns:a="http://schemas.openxmlformats.org/drawingml/2006/main">
          <a:off x="0" y="5944461"/>
          <a:ext cx="3929063" cy="3442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US" sz="1100" dirty="0">
              <a:latin typeface="Calibri"/>
              <a:ea typeface="+mn-ea"/>
              <a:cs typeface="+mn-cs"/>
            </a:rPr>
            <a:t>Data</a:t>
          </a:r>
          <a:r>
            <a:rPr lang="en-US" sz="1100" baseline="0" dirty="0">
              <a:latin typeface="Calibri"/>
              <a:ea typeface="+mn-ea"/>
              <a:cs typeface="+mn-cs"/>
            </a:rPr>
            <a:t> from </a:t>
          </a:r>
          <a:r>
            <a:rPr lang="en-US" sz="1100" dirty="0">
              <a:latin typeface="Calibri"/>
              <a:ea typeface="+mn-ea"/>
              <a:cs typeface="+mn-cs"/>
            </a:rPr>
            <a:t>Canadian</a:t>
          </a:r>
          <a:r>
            <a:rPr lang="en-US" sz="1100" baseline="0" dirty="0">
              <a:latin typeface="Calibri"/>
              <a:ea typeface="+mn-ea"/>
              <a:cs typeface="+mn-cs"/>
            </a:rPr>
            <a:t> Institute for Health Information NHEX 2012</a:t>
          </a:r>
          <a:endParaRPr lang="en-US" sz="1100" dirty="0">
            <a:latin typeface="Calibri"/>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0.18519</cdr:x>
      <cdr:y>0.02914</cdr:y>
    </cdr:from>
    <cdr:to>
      <cdr:x>0.8955</cdr:x>
      <cdr:y>0.14572</cdr:y>
    </cdr:to>
    <cdr:sp macro="" textlink="">
      <cdr:nvSpPr>
        <cdr:cNvPr id="2" name="TextBox 1"/>
        <cdr:cNvSpPr txBox="1"/>
      </cdr:nvSpPr>
      <cdr:spPr>
        <a:xfrm xmlns:a="http://schemas.openxmlformats.org/drawingml/2006/main">
          <a:off x="1606626" y="183590"/>
          <a:ext cx="6162538" cy="7344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CA" sz="2800" b="1" dirty="0">
              <a:latin typeface="+mn-lt"/>
              <a:ea typeface="+mn-ea"/>
              <a:cs typeface="+mn-cs"/>
            </a:rPr>
            <a:t>Canadian Total H</a:t>
          </a:r>
          <a:r>
            <a:rPr lang="en-CA" sz="2800" b="1" baseline="0" dirty="0">
              <a:latin typeface="+mn-lt"/>
              <a:ea typeface="+mn-ea"/>
              <a:cs typeface="+mn-cs"/>
            </a:rPr>
            <a:t>C Exp as % of GDP</a:t>
          </a:r>
          <a:endParaRPr lang="en-CA" sz="2800" b="1" dirty="0">
            <a:latin typeface="+mn-lt"/>
            <a:ea typeface="+mn-ea"/>
            <a:cs typeface="+mn-cs"/>
          </a:endParaRPr>
        </a:p>
      </cdr:txBody>
    </cdr:sp>
  </cdr:relSizeAnchor>
  <cdr:relSizeAnchor xmlns:cdr="http://schemas.openxmlformats.org/drawingml/2006/chartDrawing">
    <cdr:from>
      <cdr:x>0</cdr:x>
      <cdr:y>0.36826</cdr:y>
    </cdr:from>
    <cdr:to>
      <cdr:x>0.1054</cdr:x>
      <cdr:y>0.51339</cdr:y>
    </cdr:to>
    <cdr:sp macro="" textlink="">
      <cdr:nvSpPr>
        <cdr:cNvPr id="4" name="TextBox 3"/>
        <cdr:cNvSpPr txBox="1"/>
      </cdr:nvSpPr>
      <cdr:spPr>
        <a:xfrm xmlns:a="http://schemas.openxmlformats.org/drawingml/2006/main">
          <a:off x="-6529" y="2319820"/>
          <a:ext cx="914950" cy="914245"/>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b="1" dirty="0"/>
            <a:t>% </a:t>
          </a:r>
          <a:endParaRPr lang="en-US" sz="2400" b="1" dirty="0" smtClean="0"/>
        </a:p>
        <a:p xmlns:a="http://schemas.openxmlformats.org/drawingml/2006/main">
          <a:r>
            <a:rPr lang="en-US" sz="2400" b="1" dirty="0" smtClean="0"/>
            <a:t>GDP</a:t>
          </a:r>
          <a:endParaRPr lang="en-US" sz="2400" b="1" dirty="0"/>
        </a:p>
      </cdr:txBody>
    </cdr:sp>
  </cdr:relSizeAnchor>
  <cdr:relSizeAnchor xmlns:cdr="http://schemas.openxmlformats.org/drawingml/2006/chartDrawing">
    <cdr:from>
      <cdr:x>0.14418</cdr:x>
      <cdr:y>0.89253</cdr:y>
    </cdr:from>
    <cdr:to>
      <cdr:x>1</cdr:x>
      <cdr:y>1</cdr:y>
    </cdr:to>
    <cdr:sp macro="" textlink="">
      <cdr:nvSpPr>
        <cdr:cNvPr id="5" name="TextBox 4"/>
        <cdr:cNvSpPr txBox="1"/>
      </cdr:nvSpPr>
      <cdr:spPr>
        <a:xfrm xmlns:a="http://schemas.openxmlformats.org/drawingml/2006/main">
          <a:off x="1250874" y="5623193"/>
          <a:ext cx="7424909" cy="6770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1.15198E-7</cdr:x>
      <cdr:y>0.95704</cdr:y>
    </cdr:from>
    <cdr:to>
      <cdr:x>0.44264</cdr:x>
      <cdr:y>0.99141</cdr:y>
    </cdr:to>
    <cdr:sp macro="" textlink="">
      <cdr:nvSpPr>
        <cdr:cNvPr id="6" name="TextBox 1"/>
        <cdr:cNvSpPr txBox="1"/>
      </cdr:nvSpPr>
      <cdr:spPr>
        <a:xfrm xmlns:a="http://schemas.openxmlformats.org/drawingml/2006/main">
          <a:off x="1" y="6028892"/>
          <a:ext cx="3842472" cy="21647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US" sz="1100" dirty="0">
              <a:latin typeface="Calibri"/>
              <a:ea typeface="+mn-ea"/>
              <a:cs typeface="+mn-cs"/>
            </a:rPr>
            <a:t>Data</a:t>
          </a:r>
          <a:r>
            <a:rPr lang="en-US" sz="1100" baseline="0" dirty="0">
              <a:latin typeface="Calibri"/>
              <a:ea typeface="+mn-ea"/>
              <a:cs typeface="+mn-cs"/>
            </a:rPr>
            <a:t> from </a:t>
          </a:r>
          <a:r>
            <a:rPr lang="en-US" sz="1100" dirty="0">
              <a:latin typeface="Calibri"/>
              <a:ea typeface="+mn-ea"/>
              <a:cs typeface="+mn-cs"/>
            </a:rPr>
            <a:t>Canadian</a:t>
          </a:r>
          <a:r>
            <a:rPr lang="en-US" sz="1100" baseline="0" dirty="0">
              <a:latin typeface="Calibri"/>
              <a:ea typeface="+mn-ea"/>
              <a:cs typeface="+mn-cs"/>
            </a:rPr>
            <a:t> Institute for Health Information NHEX 2012</a:t>
          </a:r>
          <a:endParaRPr lang="en-US" sz="1100" dirty="0">
            <a:latin typeface="Calibri"/>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0.18333</cdr:x>
      <cdr:y>0.03333</cdr:y>
    </cdr:from>
    <cdr:to>
      <cdr:x>0.89364</cdr:x>
      <cdr:y>0.12222</cdr:y>
    </cdr:to>
    <cdr:sp macro="" textlink="">
      <cdr:nvSpPr>
        <cdr:cNvPr id="2" name="TextBox 1"/>
        <cdr:cNvSpPr txBox="1"/>
      </cdr:nvSpPr>
      <cdr:spPr>
        <a:xfrm xmlns:a="http://schemas.openxmlformats.org/drawingml/2006/main">
          <a:off x="1676400" y="228600"/>
          <a:ext cx="6495075"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CA" sz="2800" b="1" baseline="0" dirty="0">
              <a:latin typeface="+mn-lt"/>
              <a:ea typeface="+mn-ea"/>
              <a:cs typeface="+mn-cs"/>
            </a:rPr>
            <a:t>Prov Gov HC Exp as % of GDP</a:t>
          </a:r>
          <a:endParaRPr lang="en-CA" sz="2800" b="1" dirty="0">
            <a:latin typeface="+mn-lt"/>
            <a:ea typeface="+mn-ea"/>
            <a:cs typeface="+mn-cs"/>
          </a:endParaRPr>
        </a:p>
      </cdr:txBody>
    </cdr:sp>
  </cdr:relSizeAnchor>
  <cdr:relSizeAnchor xmlns:cdr="http://schemas.openxmlformats.org/drawingml/2006/chartDrawing">
    <cdr:from>
      <cdr:x>0</cdr:x>
      <cdr:y>0.37778</cdr:y>
    </cdr:from>
    <cdr:to>
      <cdr:x>0.1054</cdr:x>
      <cdr:y>0.52291</cdr:y>
    </cdr:to>
    <cdr:sp macro="" textlink="">
      <cdr:nvSpPr>
        <cdr:cNvPr id="4" name="TextBox 3"/>
        <cdr:cNvSpPr txBox="1"/>
      </cdr:nvSpPr>
      <cdr:spPr>
        <a:xfrm xmlns:a="http://schemas.openxmlformats.org/drawingml/2006/main">
          <a:off x="0" y="2590800"/>
          <a:ext cx="963778" cy="995301"/>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b="1" dirty="0"/>
            <a:t>% </a:t>
          </a:r>
          <a:endParaRPr lang="en-US" sz="2400" b="1" dirty="0" smtClean="0"/>
        </a:p>
        <a:p xmlns:a="http://schemas.openxmlformats.org/drawingml/2006/main">
          <a:r>
            <a:rPr lang="en-US" sz="2400" b="1" dirty="0" smtClean="0"/>
            <a:t>GDP</a:t>
          </a:r>
          <a:endParaRPr lang="en-US" sz="2400" b="1" dirty="0"/>
        </a:p>
      </cdr:txBody>
    </cdr:sp>
  </cdr:relSizeAnchor>
  <cdr:relSizeAnchor xmlns:cdr="http://schemas.openxmlformats.org/drawingml/2006/chartDrawing">
    <cdr:from>
      <cdr:x>0.14418</cdr:x>
      <cdr:y>0.89253</cdr:y>
    </cdr:from>
    <cdr:to>
      <cdr:x>1</cdr:x>
      <cdr:y>1</cdr:y>
    </cdr:to>
    <cdr:sp macro="" textlink="">
      <cdr:nvSpPr>
        <cdr:cNvPr id="5" name="TextBox 4"/>
        <cdr:cNvSpPr txBox="1"/>
      </cdr:nvSpPr>
      <cdr:spPr>
        <a:xfrm xmlns:a="http://schemas.openxmlformats.org/drawingml/2006/main">
          <a:off x="1250874" y="5623193"/>
          <a:ext cx="7424909" cy="6770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cdr:x>
      <cdr:y>0.96048</cdr:y>
    </cdr:from>
    <cdr:to>
      <cdr:x>0.45636</cdr:x>
      <cdr:y>1</cdr:y>
    </cdr:to>
    <cdr:sp macro="" textlink="">
      <cdr:nvSpPr>
        <cdr:cNvPr id="6" name="TextBox 1"/>
        <cdr:cNvSpPr txBox="1"/>
      </cdr:nvSpPr>
      <cdr:spPr>
        <a:xfrm xmlns:a="http://schemas.openxmlformats.org/drawingml/2006/main">
          <a:off x="0" y="6050539"/>
          <a:ext cx="3961535" cy="2489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US" sz="1100" dirty="0">
              <a:latin typeface="Calibri"/>
              <a:ea typeface="+mn-ea"/>
              <a:cs typeface="+mn-cs"/>
            </a:rPr>
            <a:t>Data</a:t>
          </a:r>
          <a:r>
            <a:rPr lang="en-US" sz="1100" baseline="0" dirty="0">
              <a:latin typeface="Calibri"/>
              <a:ea typeface="+mn-ea"/>
              <a:cs typeface="+mn-cs"/>
            </a:rPr>
            <a:t> from </a:t>
          </a:r>
          <a:r>
            <a:rPr lang="en-US" sz="1100" dirty="0">
              <a:latin typeface="Calibri"/>
              <a:ea typeface="+mn-ea"/>
              <a:cs typeface="+mn-cs"/>
            </a:rPr>
            <a:t>Canadian</a:t>
          </a:r>
          <a:r>
            <a:rPr lang="en-US" sz="1100" baseline="0" dirty="0">
              <a:latin typeface="Calibri"/>
              <a:ea typeface="+mn-ea"/>
              <a:cs typeface="+mn-cs"/>
            </a:rPr>
            <a:t> Institute for Health Information NHEX 2012</a:t>
          </a:r>
          <a:endParaRPr lang="en-US" sz="1100" dirty="0">
            <a:latin typeface="Calibri"/>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0.1627</cdr:x>
      <cdr:y>0.00398</cdr:y>
    </cdr:from>
    <cdr:to>
      <cdr:x>0.8955</cdr:x>
      <cdr:y>0.14572</cdr:y>
    </cdr:to>
    <cdr:sp macro="" textlink="">
      <cdr:nvSpPr>
        <cdr:cNvPr id="2" name="TextBox 1"/>
        <cdr:cNvSpPr txBox="1"/>
      </cdr:nvSpPr>
      <cdr:spPr>
        <a:xfrm xmlns:a="http://schemas.openxmlformats.org/drawingml/2006/main">
          <a:off x="1409019" y="25066"/>
          <a:ext cx="6346217" cy="8917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CA" sz="2800" b="1" dirty="0">
            <a:latin typeface="+mn-lt"/>
            <a:ea typeface="+mn-ea"/>
            <a:cs typeface="+mn-cs"/>
          </a:endParaRPr>
        </a:p>
      </cdr:txBody>
    </cdr:sp>
  </cdr:relSizeAnchor>
  <cdr:relSizeAnchor xmlns:cdr="http://schemas.openxmlformats.org/drawingml/2006/chartDrawing">
    <cdr:from>
      <cdr:x>0.00872</cdr:x>
      <cdr:y>0.34194</cdr:y>
    </cdr:from>
    <cdr:to>
      <cdr:x>0.06857</cdr:x>
      <cdr:y>0.56014</cdr:y>
    </cdr:to>
    <cdr:sp macro="" textlink="">
      <cdr:nvSpPr>
        <cdr:cNvPr id="4" name="TextBox 3"/>
        <cdr:cNvSpPr txBox="1"/>
      </cdr:nvSpPr>
      <cdr:spPr>
        <a:xfrm xmlns:a="http://schemas.openxmlformats.org/drawingml/2006/main">
          <a:off x="75696" y="2154047"/>
          <a:ext cx="519542" cy="1374533"/>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pPr algn="ctr"/>
          <a:r>
            <a:rPr lang="en-US" sz="2400" b="1" dirty="0"/>
            <a:t>%</a:t>
          </a:r>
        </a:p>
        <a:p xmlns:a="http://schemas.openxmlformats.org/drawingml/2006/main">
          <a:pPr algn="ctr"/>
          <a:r>
            <a:rPr lang="en-US" sz="2400" b="1" dirty="0"/>
            <a:t>Prog</a:t>
          </a:r>
        </a:p>
        <a:p xmlns:a="http://schemas.openxmlformats.org/drawingml/2006/main">
          <a:pPr algn="ctr"/>
          <a:r>
            <a:rPr lang="en-US" sz="2400" b="1" dirty="0"/>
            <a:t>Exp</a:t>
          </a:r>
        </a:p>
      </cdr:txBody>
    </cdr:sp>
  </cdr:relSizeAnchor>
  <cdr:relSizeAnchor xmlns:cdr="http://schemas.openxmlformats.org/drawingml/2006/chartDrawing">
    <cdr:from>
      <cdr:x>0.00204</cdr:x>
      <cdr:y>0.95704</cdr:y>
    </cdr:from>
    <cdr:to>
      <cdr:x>0.49501</cdr:x>
      <cdr:y>1</cdr:y>
    </cdr:to>
    <cdr:sp macro="" textlink="">
      <cdr:nvSpPr>
        <cdr:cNvPr id="5" name="TextBox 4"/>
        <cdr:cNvSpPr txBox="1"/>
      </cdr:nvSpPr>
      <cdr:spPr>
        <a:xfrm xmlns:a="http://schemas.openxmlformats.org/drawingml/2006/main">
          <a:off x="17709" y="6028863"/>
          <a:ext cx="4279365" cy="2706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eaLnBrk="1" fontAlgn="auto" latinLnBrk="0" hangingPunct="1"/>
          <a:r>
            <a:rPr lang="en-US" sz="1100" dirty="0">
              <a:latin typeface="+mn-lt"/>
              <a:ea typeface="+mn-ea"/>
              <a:cs typeface="+mn-cs"/>
            </a:rPr>
            <a:t>Data</a:t>
          </a:r>
          <a:r>
            <a:rPr lang="en-US" sz="1100" baseline="0" dirty="0">
              <a:latin typeface="+mn-lt"/>
              <a:ea typeface="+mn-ea"/>
              <a:cs typeface="+mn-cs"/>
            </a:rPr>
            <a:t> from </a:t>
          </a:r>
          <a:r>
            <a:rPr lang="en-US" sz="1100" dirty="0">
              <a:latin typeface="+mn-lt"/>
              <a:ea typeface="+mn-ea"/>
              <a:cs typeface="+mn-cs"/>
            </a:rPr>
            <a:t>Canadian</a:t>
          </a:r>
          <a:r>
            <a:rPr lang="en-US" sz="1100" baseline="0" dirty="0">
              <a:latin typeface="+mn-lt"/>
              <a:ea typeface="+mn-ea"/>
              <a:cs typeface="+mn-cs"/>
            </a:rPr>
            <a:t> Institute for Health Information NHEX 2012</a:t>
          </a:r>
          <a:endParaRPr lang="en-US" sz="1400" dirty="0"/>
        </a:p>
      </cdr:txBody>
    </cdr:sp>
  </cdr:relSizeAnchor>
  <cdr:relSizeAnchor xmlns:cdr="http://schemas.openxmlformats.org/drawingml/2006/chartDrawing">
    <cdr:from>
      <cdr:x>0.18204</cdr:x>
      <cdr:y>0.00797</cdr:y>
    </cdr:from>
    <cdr:to>
      <cdr:x>0.95369</cdr:x>
      <cdr:y>0.19244</cdr:y>
    </cdr:to>
    <cdr:sp macro="" textlink="">
      <cdr:nvSpPr>
        <cdr:cNvPr id="6" name="TextBox 5"/>
        <cdr:cNvSpPr txBox="1"/>
      </cdr:nvSpPr>
      <cdr:spPr>
        <a:xfrm xmlns:a="http://schemas.openxmlformats.org/drawingml/2006/main">
          <a:off x="1580284" y="50207"/>
          <a:ext cx="6698450" cy="11620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eaLnBrk="1" fontAlgn="auto" latinLnBrk="0" hangingPunct="1"/>
          <a:r>
            <a:rPr lang="en-CA" sz="3200" b="1" dirty="0">
              <a:latin typeface="+mn-lt"/>
              <a:ea typeface="+mn-ea"/>
              <a:cs typeface="+mn-cs"/>
            </a:rPr>
            <a:t>Provincial Government</a:t>
          </a:r>
          <a:r>
            <a:rPr lang="en-CA" sz="3200" b="1" baseline="0" dirty="0">
              <a:latin typeface="+mn-lt"/>
              <a:ea typeface="+mn-ea"/>
              <a:cs typeface="+mn-cs"/>
            </a:rPr>
            <a:t> HC Exp</a:t>
          </a:r>
        </a:p>
        <a:p xmlns:a="http://schemas.openxmlformats.org/drawingml/2006/main">
          <a:pPr eaLnBrk="1" fontAlgn="auto" latinLnBrk="0" hangingPunct="1"/>
          <a:r>
            <a:rPr lang="en-CA" sz="3200" b="1" baseline="0" dirty="0">
              <a:latin typeface="+mn-lt"/>
              <a:ea typeface="+mn-ea"/>
              <a:cs typeface="+mn-cs"/>
            </a:rPr>
            <a:t>as share of Program Spending</a:t>
          </a:r>
          <a:endParaRPr lang="en-US" sz="3200" dirty="0">
            <a:latin typeface="+mn-lt"/>
            <a:ea typeface="+mn-ea"/>
            <a:cs typeface="+mn-cs"/>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0.175</cdr:x>
      <cdr:y>0.03333</cdr:y>
    </cdr:from>
    <cdr:to>
      <cdr:x>0.8955</cdr:x>
      <cdr:y>0.14572</cdr:y>
    </cdr:to>
    <cdr:sp macro="" textlink="">
      <cdr:nvSpPr>
        <cdr:cNvPr id="2" name="TextBox 1"/>
        <cdr:cNvSpPr txBox="1"/>
      </cdr:nvSpPr>
      <cdr:spPr>
        <a:xfrm xmlns:a="http://schemas.openxmlformats.org/drawingml/2006/main">
          <a:off x="1600200" y="228600"/>
          <a:ext cx="6588252" cy="7707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CA" sz="2800" b="1" dirty="0">
              <a:latin typeface="+mn-lt"/>
              <a:ea typeface="+mn-ea"/>
              <a:cs typeface="+mn-cs"/>
            </a:rPr>
            <a:t>Prov</a:t>
          </a:r>
          <a:r>
            <a:rPr lang="en-CA" sz="2800" b="1" baseline="0" dirty="0">
              <a:latin typeface="+mn-lt"/>
              <a:ea typeface="+mn-ea"/>
              <a:cs typeface="+mn-cs"/>
            </a:rPr>
            <a:t> Gov Program Exp as % of GDP</a:t>
          </a:r>
          <a:endParaRPr lang="en-CA" sz="2800" b="1" dirty="0">
            <a:latin typeface="+mn-lt"/>
            <a:ea typeface="+mn-ea"/>
            <a:cs typeface="+mn-cs"/>
          </a:endParaRPr>
        </a:p>
      </cdr:txBody>
    </cdr:sp>
  </cdr:relSizeAnchor>
  <cdr:relSizeAnchor xmlns:cdr="http://schemas.openxmlformats.org/drawingml/2006/chartDrawing">
    <cdr:from>
      <cdr:x>0.00798</cdr:x>
      <cdr:y>0.39519</cdr:y>
    </cdr:from>
    <cdr:to>
      <cdr:x>0.09352</cdr:x>
      <cdr:y>0.55326</cdr:y>
    </cdr:to>
    <cdr:sp macro="" textlink="">
      <cdr:nvSpPr>
        <cdr:cNvPr id="4" name="TextBox 3"/>
        <cdr:cNvSpPr txBox="1"/>
      </cdr:nvSpPr>
      <cdr:spPr>
        <a:xfrm xmlns:a="http://schemas.openxmlformats.org/drawingml/2006/main">
          <a:off x="69239" y="2489488"/>
          <a:ext cx="742551" cy="995795"/>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b="1" dirty="0"/>
            <a:t>% </a:t>
          </a:r>
        </a:p>
        <a:p xmlns:a="http://schemas.openxmlformats.org/drawingml/2006/main">
          <a:r>
            <a:rPr lang="en-US" sz="2400" b="1" dirty="0"/>
            <a:t>GDP</a:t>
          </a:r>
        </a:p>
      </cdr:txBody>
    </cdr:sp>
  </cdr:relSizeAnchor>
  <cdr:relSizeAnchor xmlns:cdr="http://schemas.openxmlformats.org/drawingml/2006/chartDrawing">
    <cdr:from>
      <cdr:x>0.14418</cdr:x>
      <cdr:y>0.89253</cdr:y>
    </cdr:from>
    <cdr:to>
      <cdr:x>1</cdr:x>
      <cdr:y>1</cdr:y>
    </cdr:to>
    <cdr:sp macro="" textlink="">
      <cdr:nvSpPr>
        <cdr:cNvPr id="5" name="TextBox 4"/>
        <cdr:cNvSpPr txBox="1"/>
      </cdr:nvSpPr>
      <cdr:spPr>
        <a:xfrm xmlns:a="http://schemas.openxmlformats.org/drawingml/2006/main">
          <a:off x="1250874" y="5623193"/>
          <a:ext cx="7424909" cy="6770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1.15198E-7</cdr:x>
      <cdr:y>0.95361</cdr:y>
    </cdr:from>
    <cdr:to>
      <cdr:x>0.43766</cdr:x>
      <cdr:y>1</cdr:y>
    </cdr:to>
    <cdr:sp macro="" textlink="">
      <cdr:nvSpPr>
        <cdr:cNvPr id="6" name="TextBox 1"/>
        <cdr:cNvSpPr txBox="1"/>
      </cdr:nvSpPr>
      <cdr:spPr>
        <a:xfrm xmlns:a="http://schemas.openxmlformats.org/drawingml/2006/main">
          <a:off x="1" y="6007243"/>
          <a:ext cx="3799176" cy="29224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US" sz="1100" dirty="0">
              <a:latin typeface="Calibri"/>
              <a:ea typeface="+mn-ea"/>
              <a:cs typeface="+mn-cs"/>
            </a:rPr>
            <a:t>Data</a:t>
          </a:r>
          <a:r>
            <a:rPr lang="en-US" sz="1100" baseline="0" dirty="0">
              <a:latin typeface="Calibri"/>
              <a:ea typeface="+mn-ea"/>
              <a:cs typeface="+mn-cs"/>
            </a:rPr>
            <a:t> from </a:t>
          </a:r>
          <a:r>
            <a:rPr lang="en-US" sz="1100" dirty="0">
              <a:latin typeface="Calibri"/>
              <a:ea typeface="+mn-ea"/>
              <a:cs typeface="+mn-cs"/>
            </a:rPr>
            <a:t>Canadian</a:t>
          </a:r>
          <a:r>
            <a:rPr lang="en-US" sz="1100" baseline="0" dirty="0">
              <a:latin typeface="Calibri"/>
              <a:ea typeface="+mn-ea"/>
              <a:cs typeface="+mn-cs"/>
            </a:rPr>
            <a:t> Institute for Health Information NHEX 2012</a:t>
          </a:r>
          <a:endParaRPr lang="en-US" sz="1100" dirty="0">
            <a:latin typeface="Calibri"/>
            <a:ea typeface="+mn-ea"/>
            <a:cs typeface="+mn-cs"/>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0.16925</cdr:x>
      <cdr:y>0.02914</cdr:y>
    </cdr:from>
    <cdr:to>
      <cdr:x>0.95043</cdr:x>
      <cdr:y>0.1955</cdr:y>
    </cdr:to>
    <cdr:sp macro="" textlink="">
      <cdr:nvSpPr>
        <cdr:cNvPr id="2" name="TextBox 1"/>
        <cdr:cNvSpPr txBox="1"/>
      </cdr:nvSpPr>
      <cdr:spPr>
        <a:xfrm xmlns:a="http://schemas.openxmlformats.org/drawingml/2006/main">
          <a:off x="1547664" y="199842"/>
          <a:ext cx="7143068" cy="11409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eaLnBrk="1" fontAlgn="auto" latinLnBrk="0" hangingPunct="1"/>
          <a:r>
            <a:rPr lang="en-CA" sz="2800" b="1" dirty="0" smtClean="0">
              <a:latin typeface="+mn-lt"/>
              <a:ea typeface="+mn-ea"/>
              <a:cs typeface="+mn-cs"/>
            </a:rPr>
            <a:t>Provincial Govt</a:t>
          </a:r>
          <a:r>
            <a:rPr lang="en-CA" sz="2800" b="1" baseline="0" dirty="0" smtClean="0">
              <a:latin typeface="+mn-lt"/>
              <a:ea typeface="+mn-ea"/>
              <a:cs typeface="+mn-cs"/>
            </a:rPr>
            <a:t> health care expenditures </a:t>
          </a:r>
        </a:p>
        <a:p xmlns:a="http://schemas.openxmlformats.org/drawingml/2006/main">
          <a:pPr eaLnBrk="1" fontAlgn="auto" latinLnBrk="0" hangingPunct="1"/>
          <a:r>
            <a:rPr lang="en-CA" sz="2800" b="1" baseline="0" dirty="0" smtClean="0">
              <a:latin typeface="+mn-lt"/>
              <a:ea typeface="+mn-ea"/>
              <a:cs typeface="+mn-cs"/>
            </a:rPr>
            <a:t>&amp; Canadian Govt outlays as % GDP</a:t>
          </a:r>
          <a:endParaRPr lang="en-CA" sz="2800" b="1" baseline="0" dirty="0">
            <a:latin typeface="+mn-lt"/>
            <a:ea typeface="+mn-ea"/>
            <a:cs typeface="+mn-cs"/>
          </a:endParaRPr>
        </a:p>
      </cdr:txBody>
    </cdr:sp>
  </cdr:relSizeAnchor>
  <cdr:relSizeAnchor xmlns:cdr="http://schemas.openxmlformats.org/drawingml/2006/chartDrawing">
    <cdr:from>
      <cdr:x>0.01292</cdr:x>
      <cdr:y>0.43021</cdr:y>
    </cdr:from>
    <cdr:to>
      <cdr:x>0.11832</cdr:x>
      <cdr:y>0.57534</cdr:y>
    </cdr:to>
    <cdr:sp macro="" textlink="">
      <cdr:nvSpPr>
        <cdr:cNvPr id="4" name="TextBox 3"/>
        <cdr:cNvSpPr txBox="1"/>
      </cdr:nvSpPr>
      <cdr:spPr>
        <a:xfrm xmlns:a="http://schemas.openxmlformats.org/drawingml/2006/main">
          <a:off x="112831" y="2705437"/>
          <a:ext cx="920654" cy="912674"/>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b="1" dirty="0"/>
            <a:t>% </a:t>
          </a:r>
        </a:p>
        <a:p xmlns:a="http://schemas.openxmlformats.org/drawingml/2006/main">
          <a:r>
            <a:rPr lang="en-US" sz="2400" b="1" dirty="0"/>
            <a:t>GDP</a:t>
          </a:r>
        </a:p>
      </cdr:txBody>
    </cdr:sp>
  </cdr:relSizeAnchor>
  <cdr:relSizeAnchor xmlns:cdr="http://schemas.openxmlformats.org/drawingml/2006/chartDrawing">
    <cdr:from>
      <cdr:x>0.14418</cdr:x>
      <cdr:y>0.89253</cdr:y>
    </cdr:from>
    <cdr:to>
      <cdr:x>1</cdr:x>
      <cdr:y>1</cdr:y>
    </cdr:to>
    <cdr:sp macro="" textlink="">
      <cdr:nvSpPr>
        <cdr:cNvPr id="5" name="TextBox 4"/>
        <cdr:cNvSpPr txBox="1"/>
      </cdr:nvSpPr>
      <cdr:spPr>
        <a:xfrm xmlns:a="http://schemas.openxmlformats.org/drawingml/2006/main">
          <a:off x="1250874" y="5623193"/>
          <a:ext cx="7424909" cy="6770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cdr:x>
      <cdr:y>0.95697</cdr:y>
    </cdr:from>
    <cdr:to>
      <cdr:x>0.86741</cdr:x>
      <cdr:y>1</cdr:y>
    </cdr:to>
    <cdr:sp macro="" textlink="">
      <cdr:nvSpPr>
        <cdr:cNvPr id="6" name="TextBox 1"/>
        <cdr:cNvSpPr txBox="1"/>
      </cdr:nvSpPr>
      <cdr:spPr>
        <a:xfrm xmlns:a="http://schemas.openxmlformats.org/drawingml/2006/main">
          <a:off x="0" y="6018068"/>
          <a:ext cx="7576705" cy="2705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US" sz="1100" dirty="0">
              <a:latin typeface="Calibri"/>
              <a:ea typeface="+mn-ea"/>
              <a:cs typeface="+mn-cs"/>
            </a:rPr>
            <a:t>Data</a:t>
          </a:r>
          <a:r>
            <a:rPr lang="en-US" sz="1100" baseline="0" dirty="0">
              <a:latin typeface="Calibri"/>
              <a:ea typeface="+mn-ea"/>
              <a:cs typeface="+mn-cs"/>
            </a:rPr>
            <a:t> from: </a:t>
          </a:r>
          <a:r>
            <a:rPr lang="en-US" sz="1100" dirty="0">
              <a:latin typeface="Calibri"/>
              <a:ea typeface="+mn-ea"/>
              <a:cs typeface="+mn-cs"/>
            </a:rPr>
            <a:t>http://www.fin.gc.ca/frt-trf/2012/frt-trf-12-eng.asp &amp; </a:t>
          </a:r>
          <a:r>
            <a:rPr lang="en-US" sz="1100" baseline="0" dirty="0">
              <a:latin typeface="Calibri"/>
              <a:ea typeface="+mn-ea"/>
              <a:cs typeface="+mn-cs"/>
            </a:rPr>
            <a:t> </a:t>
          </a:r>
          <a:r>
            <a:rPr lang="en-US" sz="1100" dirty="0">
              <a:latin typeface="Calibri"/>
              <a:ea typeface="+mn-ea"/>
              <a:cs typeface="+mn-cs"/>
            </a:rPr>
            <a:t>Canadian</a:t>
          </a:r>
          <a:r>
            <a:rPr lang="en-US" sz="1100" baseline="0" dirty="0">
              <a:latin typeface="Calibri"/>
              <a:ea typeface="+mn-ea"/>
              <a:cs typeface="+mn-cs"/>
            </a:rPr>
            <a:t> Institute for Health Information NHEX 2012</a:t>
          </a:r>
          <a:endParaRPr lang="en-US" sz="1100" dirty="0">
            <a:latin typeface="Calibri"/>
            <a:ea typeface="+mn-ea"/>
            <a:cs typeface="+mn-cs"/>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0.16925</cdr:x>
      <cdr:y>0.02751</cdr:y>
    </cdr:from>
    <cdr:to>
      <cdr:x>0.70076</cdr:x>
      <cdr:y>0.1385</cdr:y>
    </cdr:to>
    <cdr:sp macro="" textlink="">
      <cdr:nvSpPr>
        <cdr:cNvPr id="2" name="TextBox 1"/>
        <cdr:cNvSpPr txBox="1"/>
      </cdr:nvSpPr>
      <cdr:spPr>
        <a:xfrm xmlns:a="http://schemas.openxmlformats.org/drawingml/2006/main">
          <a:off x="1547664" y="188640"/>
          <a:ext cx="4860057" cy="76116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CA" sz="3600" b="1" dirty="0" smtClean="0">
              <a:latin typeface="Calibri"/>
            </a:rPr>
            <a:t>Govt</a:t>
          </a:r>
          <a:r>
            <a:rPr lang="en-CA" sz="3600" b="1" baseline="0" dirty="0" smtClean="0">
              <a:latin typeface="Calibri"/>
            </a:rPr>
            <a:t> outlays </a:t>
          </a:r>
          <a:r>
            <a:rPr lang="en-CA" sz="3600" b="1" baseline="0" dirty="0">
              <a:latin typeface="Calibri"/>
            </a:rPr>
            <a:t>as % GDP</a:t>
          </a:r>
        </a:p>
      </cdr:txBody>
    </cdr:sp>
  </cdr:relSizeAnchor>
  <cdr:relSizeAnchor xmlns:cdr="http://schemas.openxmlformats.org/drawingml/2006/chartDrawing">
    <cdr:from>
      <cdr:x>0.55559</cdr:x>
      <cdr:y>0.1955</cdr:y>
    </cdr:from>
    <cdr:to>
      <cdr:x>0.70064</cdr:x>
      <cdr:y>0.3215</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20072" y="1340768"/>
          <a:ext cx="1362810" cy="864096"/>
        </a:xfrm>
        <a:prstGeom xmlns:a="http://schemas.openxmlformats.org/drawingml/2006/main" prst="rect">
          <a:avLst/>
        </a:prstGeom>
      </cdr:spPr>
    </cdr:pic>
  </cdr:relSizeAnchor>
  <cdr:relSizeAnchor xmlns:cdr="http://schemas.openxmlformats.org/drawingml/2006/chartDrawing">
    <cdr:from>
      <cdr:x>0.60158</cdr:x>
      <cdr:y>0.479</cdr:y>
    </cdr:from>
    <cdr:to>
      <cdr:x>0.75146</cdr:x>
      <cdr:y>0.60101</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652120" y="3284984"/>
          <a:ext cx="1408247" cy="836711"/>
        </a:xfrm>
        <a:prstGeom xmlns:a="http://schemas.openxmlformats.org/drawingml/2006/main" prst="rect">
          <a:avLst/>
        </a:prstGeom>
      </cdr:spPr>
    </cdr:pic>
  </cdr:relSizeAnchor>
  <cdr:relSizeAnchor xmlns:cdr="http://schemas.openxmlformats.org/drawingml/2006/chartDrawing">
    <cdr:from>
      <cdr:x>0.02677</cdr:x>
      <cdr:y>0.3635</cdr:y>
    </cdr:from>
    <cdr:to>
      <cdr:x>0.10603</cdr:x>
      <cdr:y>0.5105</cdr:y>
    </cdr:to>
    <cdr:sp macro="" textlink="">
      <cdr:nvSpPr>
        <cdr:cNvPr id="5" name="TextBox 1"/>
        <cdr:cNvSpPr txBox="1"/>
      </cdr:nvSpPr>
      <cdr:spPr>
        <a:xfrm xmlns:a="http://schemas.openxmlformats.org/drawingml/2006/main">
          <a:off x="251520" y="2492896"/>
          <a:ext cx="744719" cy="1008112"/>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a:t>% </a:t>
          </a:r>
        </a:p>
        <a:p xmlns:a="http://schemas.openxmlformats.org/drawingml/2006/main">
          <a:pPr algn="ctr"/>
          <a:r>
            <a:rPr lang="en-US" sz="2400" b="1" dirty="0"/>
            <a:t>GDP</a:t>
          </a:r>
        </a:p>
      </cdr:txBody>
    </cdr:sp>
  </cdr:relSizeAnchor>
  <cdr:relSizeAnchor xmlns:cdr="http://schemas.openxmlformats.org/drawingml/2006/chartDrawing">
    <cdr:from>
      <cdr:x>0</cdr:x>
      <cdr:y>0.958</cdr:y>
    </cdr:from>
    <cdr:to>
      <cdr:x>0.96384</cdr:x>
      <cdr:y>1</cdr:y>
    </cdr:to>
    <cdr:sp macro="" textlink="">
      <cdr:nvSpPr>
        <cdr:cNvPr id="6" name="TextBox 1"/>
        <cdr:cNvSpPr txBox="1"/>
      </cdr:nvSpPr>
      <cdr:spPr>
        <a:xfrm xmlns:a="http://schemas.openxmlformats.org/drawingml/2006/main">
          <a:off x="-828600" y="6569968"/>
          <a:ext cx="8813353"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dirty="0"/>
            <a:t>Data</a:t>
          </a:r>
          <a:r>
            <a:rPr lang="en-US" sz="1100" baseline="0" dirty="0"/>
            <a:t> from: </a:t>
          </a:r>
          <a:r>
            <a:rPr lang="en-US" sz="1100" dirty="0">
              <a:latin typeface="Calibri"/>
            </a:rPr>
            <a:t>http://</a:t>
          </a:r>
          <a:r>
            <a:rPr lang="en-US" sz="1100" dirty="0" smtClean="0">
              <a:latin typeface="Calibri"/>
            </a:rPr>
            <a:t>www.fin.gc.ca/frt-trf/2012/frt-trf-12-eng.asp </a:t>
          </a:r>
          <a:endParaRPr lang="en-US" sz="1100" dirty="0"/>
        </a:p>
        <a:p xmlns:a="http://schemas.openxmlformats.org/drawingml/2006/main">
          <a:endParaRPr lang="en-US" sz="1400" dirty="0"/>
        </a:p>
      </cdr:txBody>
    </cdr:sp>
  </cdr:relSizeAnchor>
</c:userShapes>
</file>

<file path=ppt/drawings/drawing8.xml><?xml version="1.0" encoding="utf-8"?>
<c:userShapes xmlns:c="http://schemas.openxmlformats.org/drawingml/2006/chart">
  <cdr:relSizeAnchor xmlns:cdr="http://schemas.openxmlformats.org/drawingml/2006/chartDrawing">
    <cdr:from>
      <cdr:x>0.19701</cdr:x>
      <cdr:y>0.03265</cdr:y>
    </cdr:from>
    <cdr:to>
      <cdr:x>0.96259</cdr:x>
      <cdr:y>0.13402</cdr:y>
    </cdr:to>
    <cdr:sp macro="" textlink="">
      <cdr:nvSpPr>
        <cdr:cNvPr id="2" name="TextBox 1"/>
        <cdr:cNvSpPr txBox="1"/>
      </cdr:nvSpPr>
      <cdr:spPr>
        <a:xfrm xmlns:a="http://schemas.openxmlformats.org/drawingml/2006/main">
          <a:off x="1710171" y="205655"/>
          <a:ext cx="6645852" cy="6386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b="1" dirty="0"/>
            <a:t>Health</a:t>
          </a:r>
          <a:r>
            <a:rPr lang="en-US" sz="3200" b="1" baseline="0" dirty="0"/>
            <a:t> Care as % of GDP </a:t>
          </a:r>
          <a:r>
            <a:rPr lang="en-US" sz="2400" b="1" baseline="0" dirty="0" smtClean="0"/>
            <a:t>(</a:t>
          </a:r>
          <a:r>
            <a:rPr lang="en-US" sz="2400" b="1" dirty="0" smtClean="0"/>
            <a:t>2</a:t>
          </a:r>
          <a:r>
            <a:rPr lang="en-US" sz="2400" b="1" baseline="0" dirty="0" smtClean="0"/>
            <a:t>010 Data) </a:t>
          </a:r>
          <a:endParaRPr lang="en-US" sz="2400" b="1" dirty="0"/>
        </a:p>
      </cdr:txBody>
    </cdr:sp>
  </cdr:relSizeAnchor>
  <cdr:relSizeAnchor xmlns:cdr="http://schemas.openxmlformats.org/drawingml/2006/chartDrawing">
    <cdr:from>
      <cdr:x>0.00499</cdr:x>
      <cdr:y>0.36254</cdr:y>
    </cdr:from>
    <cdr:to>
      <cdr:x>0.13152</cdr:x>
      <cdr:y>0.5567</cdr:y>
    </cdr:to>
    <cdr:sp macro="" textlink="">
      <cdr:nvSpPr>
        <cdr:cNvPr id="3" name="TextBox 2"/>
        <cdr:cNvSpPr txBox="1"/>
      </cdr:nvSpPr>
      <cdr:spPr>
        <a:xfrm xmlns:a="http://schemas.openxmlformats.org/drawingml/2006/main">
          <a:off x="43296" y="2283836"/>
          <a:ext cx="1098405" cy="12230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a:t>% </a:t>
          </a:r>
        </a:p>
        <a:p xmlns:a="http://schemas.openxmlformats.org/drawingml/2006/main">
          <a:r>
            <a:rPr lang="en-US" sz="2800" b="1" dirty="0"/>
            <a:t>GDP</a:t>
          </a:r>
        </a:p>
      </cdr:txBody>
    </cdr:sp>
  </cdr:relSizeAnchor>
  <cdr:relSizeAnchor xmlns:cdr="http://schemas.openxmlformats.org/drawingml/2006/chartDrawing">
    <cdr:from>
      <cdr:x>0.20075</cdr:x>
      <cdr:y>0.45189</cdr:y>
    </cdr:from>
    <cdr:to>
      <cdr:x>0.94099</cdr:x>
      <cdr:y>0.45347</cdr:y>
    </cdr:to>
    <cdr:sp macro="" textlink="">
      <cdr:nvSpPr>
        <cdr:cNvPr id="5" name="Straight Connector 4"/>
        <cdr:cNvSpPr/>
      </cdr:nvSpPr>
      <cdr:spPr>
        <a:xfrm xmlns:a="http://schemas.openxmlformats.org/drawingml/2006/main">
          <a:off x="1835658" y="3013816"/>
          <a:ext cx="6768790" cy="10519"/>
        </a:xfrm>
        <a:prstGeom xmlns:a="http://schemas.openxmlformats.org/drawingml/2006/main" prst="line">
          <a:avLst/>
        </a:prstGeom>
        <a:ln xmlns:a="http://schemas.openxmlformats.org/drawingml/2006/main" w="25400">
          <a:solidFill>
            <a:srgbClr val="00B05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0.72444</cdr:x>
      <cdr:y>0.31443</cdr:y>
    </cdr:from>
    <cdr:to>
      <cdr:x>0.82978</cdr:x>
      <cdr:y>0.45959</cdr:y>
    </cdr:to>
    <cdr:sp macro="" textlink="">
      <cdr:nvSpPr>
        <cdr:cNvPr id="6" name="TextBox 5"/>
        <cdr:cNvSpPr txBox="1"/>
      </cdr:nvSpPr>
      <cdr:spPr>
        <a:xfrm xmlns:a="http://schemas.openxmlformats.org/drawingml/2006/main">
          <a:off x="6288665" y="19807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rgbClr val="00B050"/>
              </a:solidFill>
            </a:rPr>
            <a:t>Average</a:t>
          </a:r>
        </a:p>
      </cdr:txBody>
    </cdr:sp>
  </cdr:relSizeAnchor>
  <cdr:relSizeAnchor xmlns:cdr="http://schemas.openxmlformats.org/drawingml/2006/chartDrawing">
    <cdr:from>
      <cdr:x>0.71072</cdr:x>
      <cdr:y>0.38316</cdr:y>
    </cdr:from>
    <cdr:to>
      <cdr:x>0.73566</cdr:x>
      <cdr:y>0.45361</cdr:y>
    </cdr:to>
    <cdr:sp macro="" textlink="">
      <cdr:nvSpPr>
        <cdr:cNvPr id="8" name="Straight Arrow Connector 7"/>
        <cdr:cNvSpPr/>
      </cdr:nvSpPr>
      <cdr:spPr>
        <a:xfrm xmlns:a="http://schemas.openxmlformats.org/drawingml/2006/main" flipH="1">
          <a:off x="6169603" y="2413721"/>
          <a:ext cx="216477" cy="443779"/>
        </a:xfrm>
        <a:prstGeom xmlns:a="http://schemas.openxmlformats.org/drawingml/2006/main" prst="straightConnector1">
          <a:avLst/>
        </a:prstGeom>
        <a:ln xmlns:a="http://schemas.openxmlformats.org/drawingml/2006/main" w="2540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0.00499</cdr:x>
      <cdr:y>0.94099</cdr:y>
    </cdr:from>
    <cdr:to>
      <cdr:x>0.69451</cdr:x>
      <cdr:y>1</cdr:y>
    </cdr:to>
    <cdr:sp macro="" textlink="">
      <cdr:nvSpPr>
        <cdr:cNvPr id="9" name="TextBox 8"/>
        <cdr:cNvSpPr txBox="1"/>
      </cdr:nvSpPr>
      <cdr:spPr>
        <a:xfrm xmlns:a="http://schemas.openxmlformats.org/drawingml/2006/main">
          <a:off x="45629" y="6453336"/>
          <a:ext cx="6304970" cy="4046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http</a:t>
          </a:r>
          <a:r>
            <a:rPr lang="en-US" sz="1100" dirty="0"/>
            <a:t>://www.oecd.org/els/healthpoliciesanddata/oecdhealthdata2012-frequentlyrequesteddata.htm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051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59395" name="Rectangle 3"/>
          <p:cNvSpPr>
            <a:spLocks noGrp="1" noChangeArrowheads="1"/>
          </p:cNvSpPr>
          <p:nvPr>
            <p:ph type="dt" sz="quarter" idx="1"/>
          </p:nvPr>
        </p:nvSpPr>
        <p:spPr bwMode="auto">
          <a:xfrm>
            <a:off x="3929063" y="0"/>
            <a:ext cx="300513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300513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59397" name="Rectangle 5"/>
          <p:cNvSpPr>
            <a:spLocks noGrp="1" noChangeArrowheads="1"/>
          </p:cNvSpPr>
          <p:nvPr>
            <p:ph type="sldNum" sz="quarter" idx="3"/>
          </p:nvPr>
        </p:nvSpPr>
        <p:spPr bwMode="auto">
          <a:xfrm>
            <a:off x="3929063" y="8686800"/>
            <a:ext cx="30051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D51E1B46-D134-48C9-9572-2454272B044E}" type="slidenum">
              <a:rPr lang="en-US"/>
              <a:pPr>
                <a:defRPr/>
              </a:pPr>
              <a:t>‹#›</a:t>
            </a:fld>
            <a:endParaRPr lang="en-US" dirty="0"/>
          </a:p>
        </p:txBody>
      </p:sp>
    </p:spTree>
    <p:extLst>
      <p:ext uri="{BB962C8B-B14F-4D97-AF65-F5344CB8AC3E}">
        <p14:creationId xmlns:p14="http://schemas.microsoft.com/office/powerpoint/2010/main" xmlns="" val="2657943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051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103427" name="Rectangle 3"/>
          <p:cNvSpPr>
            <a:spLocks noGrp="1" noChangeArrowheads="1"/>
          </p:cNvSpPr>
          <p:nvPr>
            <p:ph type="dt" idx="1"/>
          </p:nvPr>
        </p:nvSpPr>
        <p:spPr bwMode="auto">
          <a:xfrm>
            <a:off x="3927475" y="0"/>
            <a:ext cx="30051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63492" name="Rectangle 4"/>
          <p:cNvSpPr>
            <a:spLocks noGrp="1" noRot="1" noChangeAspect="1" noChangeArrowheads="1" noTextEdit="1"/>
          </p:cNvSpPr>
          <p:nvPr>
            <p:ph type="sldImg" idx="2"/>
          </p:nvPr>
        </p:nvSpPr>
        <p:spPr bwMode="auto">
          <a:xfrm>
            <a:off x="1181100" y="685800"/>
            <a:ext cx="4572000" cy="34290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93738" y="4343400"/>
            <a:ext cx="554672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0" y="8685213"/>
            <a:ext cx="300513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103431" name="Rectangle 7"/>
          <p:cNvSpPr>
            <a:spLocks noGrp="1" noChangeArrowheads="1"/>
          </p:cNvSpPr>
          <p:nvPr>
            <p:ph type="sldNum" sz="quarter" idx="5"/>
          </p:nvPr>
        </p:nvSpPr>
        <p:spPr bwMode="auto">
          <a:xfrm>
            <a:off x="3927475" y="8685213"/>
            <a:ext cx="300513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C0F1420E-2452-486C-BBFD-F137FBF6AFE2}" type="slidenum">
              <a:rPr lang="en-US"/>
              <a:pPr>
                <a:defRPr/>
              </a:pPr>
              <a:t>‹#›</a:t>
            </a:fld>
            <a:endParaRPr lang="en-US" dirty="0"/>
          </a:p>
        </p:txBody>
      </p:sp>
    </p:spTree>
    <p:extLst>
      <p:ext uri="{BB962C8B-B14F-4D97-AF65-F5344CB8AC3E}">
        <p14:creationId xmlns:p14="http://schemas.microsoft.com/office/powerpoint/2010/main" xmlns="" val="1920309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0BC1B35F-1FBB-42C3-AEA3-57B75E2ECA2B}" type="slidenum">
              <a:rPr lang="en-US" smtClean="0"/>
              <a:pPr>
                <a:defRPr/>
              </a:pPr>
              <a:t>1</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38ED7929-D6AF-4D9C-A06D-AF3069770F11}" type="slidenum">
              <a:rPr lang="en-US" smtClean="0"/>
              <a:pPr>
                <a:defRPr/>
              </a:pPr>
              <a:t>43</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EE39DE45-5426-4C87-932A-1DFBF17D8EB3}" type="slidenum">
              <a:rPr lang="en-US" smtClean="0"/>
              <a:pPr>
                <a:defRPr/>
              </a:pPr>
              <a:t>45</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ln/>
        </p:spPr>
        <p:txBody>
          <a:bodyPr/>
          <a:lstStyle/>
          <a:p>
            <a:pPr>
              <a:defRPr/>
            </a:pPr>
            <a:r>
              <a:rPr lang="en-US" dirty="0" smtClean="0"/>
              <a:t>Canadian Department of Finance Fiscal Reference Tables. Table 51. October 2012. Accessed at: http://www.fin.gc.ca/frt-trf/2012/frt-trf-12-eng.pdf. Canadian government tax and non-tax receipts were 44.1% of GDP in 2010 and 38.4 of GDP in 2011. </a:t>
            </a:r>
          </a:p>
          <a:p>
            <a:pPr>
              <a:defRPr/>
            </a:pPr>
            <a:endParaRPr lang="en-US" dirty="0" smtClean="0"/>
          </a:p>
          <a:p>
            <a:pPr>
              <a:defRPr/>
            </a:pPr>
            <a:r>
              <a:rPr lang="en-US" dirty="0" smtClean="0"/>
              <a:t>Canada’s 2010 GDP was $1,623 Trillion according to the Canadian Institute for Health Information National Health Expenditures. November 2011. Accessed at: http://secure.cihi.ca/cihiweb/products/nhex_trends_report_2011_en.pdf. Appendix A.1.</a:t>
            </a:r>
          </a:p>
          <a:p>
            <a:pPr>
              <a:defRPr/>
            </a:pPr>
            <a:endParaRPr lang="en-US" dirty="0" smtClean="0"/>
          </a:p>
          <a:p>
            <a:pPr>
              <a:defRPr/>
            </a:pPr>
            <a:r>
              <a:rPr lang="en-US" dirty="0" smtClean="0"/>
              <a:t>From Table A.3.2.1 November 2011. Accessed at: http://secure.cihi.ca/cihiweb/products/nhex_trends_report_2011_en.pdf. </a:t>
            </a:r>
          </a:p>
          <a:p>
            <a:pPr>
              <a:defRPr/>
            </a:pPr>
            <a:r>
              <a:rPr lang="en-US" dirty="0" smtClean="0"/>
              <a:t>Total private payments for prescription drugs estimated to be $</a:t>
            </a:r>
            <a:r>
              <a:rPr lang="en-US" dirty="0" smtClean="0">
                <a:latin typeface="+mn-lt"/>
              </a:rPr>
              <a:t>14.2</a:t>
            </a:r>
            <a:r>
              <a:rPr lang="en-US" dirty="0" smtClean="0"/>
              <a:t> billion in 2010. </a:t>
            </a:r>
          </a:p>
          <a:p>
            <a:pPr>
              <a:defRPr/>
            </a:pPr>
            <a:r>
              <a:rPr lang="en-US" dirty="0" smtClean="0"/>
              <a:t>Total private payments for other institutions (Long term care) $5</a:t>
            </a:r>
            <a:r>
              <a:rPr lang="en-US" dirty="0" smtClean="0">
                <a:latin typeface="+mn-lt"/>
              </a:rPr>
              <a:t>.6</a:t>
            </a:r>
            <a:r>
              <a:rPr lang="en-US" dirty="0" smtClean="0"/>
              <a:t>B in 2010</a:t>
            </a:r>
          </a:p>
          <a:p>
            <a:pPr>
              <a:defRPr/>
            </a:pPr>
            <a:endParaRPr lang="en-US" dirty="0" smtClean="0"/>
          </a:p>
          <a:p>
            <a:pPr>
              <a:defRPr/>
            </a:pPr>
            <a:r>
              <a:rPr lang="en-US" dirty="0" smtClean="0"/>
              <a:t>The Ontario home care association estimated that approximately 500,000 to 1,000,000 Canadian adults used private home care services at an average cost of $23 per visit. Assuming 100 visits per year the cost would be between $1.15 billion and $2.3 billion. Assume twice the uptake for an estimated cost of $4.5B See: Private home care – a vital component of the health care continuum in Ontario. September 2010. Accessed at: http://www.homecareontario.ca/public/docs/publications/position%20papers/2010/private-home-care-vital-component-health-care.pdf. </a:t>
            </a:r>
          </a:p>
          <a:p>
            <a:pPr>
              <a:defRPr/>
            </a:pPr>
            <a:endParaRPr lang="en-US" dirty="0" smtClean="0"/>
          </a:p>
          <a:p>
            <a:pPr>
              <a:defRPr/>
            </a:pPr>
            <a:r>
              <a:rPr lang="en-US" dirty="0" smtClean="0"/>
              <a:t>Childcare Canada estimates that approximately 20% of eligible children 0-5 yrs are in regulated spaces at present public cost of $3B. If we assume uptake by 80% of the others this would require an extra $9B. See: Early Childhood Education and Care in Canada 2008: Trends and analysis. Accessed at:  http://www.childcarecanada.org/pubs/other/trends_analysis08/ECEC08_Trends_Analysis_QuickFacts.pdf. </a:t>
            </a:r>
          </a:p>
          <a:p>
            <a:pPr>
              <a:defRPr/>
            </a:pPr>
            <a:endParaRPr lang="en-US" dirty="0" smtClean="0"/>
          </a:p>
          <a:p>
            <a:pPr>
              <a:defRPr/>
            </a:pPr>
            <a:r>
              <a:rPr lang="en-US" dirty="0" smtClean="0"/>
              <a:t>Statistics Canada estimates total college and university tuition fees were $7.7 Billion in 2009. Assume $8.0B for 2010  See:</a:t>
            </a:r>
          </a:p>
          <a:p>
            <a:pPr>
              <a:defRPr/>
            </a:pPr>
            <a:r>
              <a:rPr lang="en-US" dirty="0" smtClean="0"/>
              <a:t>http://www40.statcan.ca/l01/cst01/GOVT31A-eng.htm.  </a:t>
            </a:r>
          </a:p>
          <a:p>
            <a:pPr>
              <a:defRPr/>
            </a:pPr>
            <a:endParaRPr lang="en-US" dirty="0" smtClean="0"/>
          </a:p>
          <a:p>
            <a:pPr>
              <a:defRPr/>
            </a:pPr>
            <a:r>
              <a:rPr lang="en-US" dirty="0" smtClean="0"/>
              <a:t>Assuming average cost of $200,000 per housing unit. From Wellesley Institute report Precarious Housing In Canada. Toronto. 2010. </a:t>
            </a:r>
          </a:p>
          <a:p>
            <a:pPr>
              <a:defRPr/>
            </a:pPr>
            <a:r>
              <a:rPr lang="en-US" dirty="0" smtClean="0"/>
              <a:t>See:  http://www40.statcan.ca/l01/cst01/GOVT31A-eng.htm page 76.</a:t>
            </a:r>
          </a:p>
          <a:p>
            <a:pPr>
              <a:defRPr/>
            </a:pPr>
            <a:endParaRPr lang="en-US" dirty="0" smtClean="0"/>
          </a:p>
          <a:p>
            <a:pPr>
              <a:defRPr/>
            </a:pPr>
            <a:r>
              <a:rPr lang="en-US" dirty="0" smtClean="0"/>
              <a:t>A March 10, 2011 Parliamentary Budget Office paper concluded PBO report estimates that the average cost for each of Canada's 65 F-35 fighter jets  will be $148.5 million in Fiscal 2009 dollars or approximately 70% higher than the government’s estimates. The PBO estimates costs of $29B over 30 yrs. For the purposes of this exercise assume twice the expense per plane for approximately $2B per year. See:</a:t>
            </a:r>
          </a:p>
          <a:p>
            <a:pPr>
              <a:defRPr/>
            </a:pPr>
            <a:r>
              <a:rPr lang="en-US" dirty="0" smtClean="0"/>
              <a:t>http://www.flightglobal.com/articles/2011/03/10/354228/canada-f-35-cost-estimate-soars-66-report.html. </a:t>
            </a:r>
          </a:p>
          <a:p>
            <a:pPr>
              <a:defRPr/>
            </a:pPr>
            <a:endParaRPr lang="en-US" dirty="0" smtClean="0"/>
          </a:p>
          <a:p>
            <a:pPr>
              <a:defRPr/>
            </a:pPr>
            <a:r>
              <a:rPr lang="en-US" dirty="0" smtClean="0"/>
              <a:t>Grand total: $46.3 Billion</a:t>
            </a:r>
          </a:p>
        </p:txBody>
      </p:sp>
      <p:sp>
        <p:nvSpPr>
          <p:cNvPr id="52228" name="Slide Number Placeholder 3"/>
          <p:cNvSpPr>
            <a:spLocks noGrp="1"/>
          </p:cNvSpPr>
          <p:nvPr>
            <p:ph type="sldNum" sz="quarter" idx="5"/>
          </p:nvPr>
        </p:nvSpPr>
        <p:spPr/>
        <p:txBody>
          <a:bodyPr/>
          <a:lstStyle/>
          <a:p>
            <a:pPr>
              <a:defRPr/>
            </a:pPr>
            <a:fld id="{8ED3D762-4C5B-4E77-967B-8579A439CACD}" type="slidenum">
              <a:rPr lang="en-US" smtClean="0"/>
              <a:pPr>
                <a:defRPr/>
              </a:pPr>
              <a:t>15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B34D418F-7CEC-4C85-9367-0C18D45B68CE}" type="slidenum">
              <a:rPr lang="en-US" smtClean="0"/>
              <a:pPr>
                <a:defRPr/>
              </a:pPr>
              <a:t>31</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44B2DD4F-9019-42BD-A37A-03E195CA8A9D}" type="slidenum">
              <a:rPr lang="en-US" smtClean="0"/>
              <a:pPr>
                <a:defRPr/>
              </a:pPr>
              <a:t>33</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EAB166FC-AC17-4028-BB4E-CF76FFE9E0DA}" type="slidenum">
              <a:rPr lang="en-US" smtClean="0"/>
              <a:pPr>
                <a:defRPr/>
              </a:pPr>
              <a:t>34</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45927027-8FEB-4D26-B403-185B9B7CDC28}" type="slidenum">
              <a:rPr lang="en-US" smtClean="0"/>
              <a:pPr>
                <a:defRPr/>
              </a:pPr>
              <a:t>35</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F8A4F8A3-3782-4384-91B1-CE2A03F6AC26}" type="slidenum">
              <a:rPr lang="en-US" smtClean="0"/>
              <a:pPr>
                <a:defRPr/>
              </a:pPr>
              <a:t>40</a:t>
            </a:fld>
            <a:endParaRPr lang="en-US" dirty="0" smtClean="0"/>
          </a:p>
        </p:txBody>
      </p:sp>
      <p:sp>
        <p:nvSpPr>
          <p:cNvPr id="71683" name="Rectangle 2"/>
          <p:cNvSpPr>
            <a:spLocks noGrp="1" noRot="1" noChangeAspect="1" noChangeArrowheads="1" noTextEdit="1"/>
          </p:cNvSpPr>
          <p:nvPr>
            <p:ph type="sldImg"/>
          </p:nvPr>
        </p:nvSpPr>
        <p:spPr>
          <a:xfrm>
            <a:off x="1185863" y="685800"/>
            <a:ext cx="4572000" cy="3429000"/>
          </a:xfrm>
          <a:ln/>
        </p:spPr>
      </p:sp>
      <p:sp>
        <p:nvSpPr>
          <p:cNvPr id="71684" name="Rectangle 3"/>
          <p:cNvSpPr>
            <a:spLocks noGrp="1" noChangeArrowheads="1"/>
          </p:cNvSpPr>
          <p:nvPr>
            <p:ph type="body" idx="1"/>
          </p:nvPr>
        </p:nvSpPr>
        <p:spPr>
          <a:noFill/>
          <a:ln/>
        </p:spPr>
        <p:txBody>
          <a:bodyPr/>
          <a:lstStyle/>
          <a:p>
            <a:endParaRPr lang="en-CA" sz="14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11632EA-8427-4CB2-9FF7-C30C1D1C9EF7}" type="slidenum">
              <a:rPr lang="en-US" smtClean="0"/>
              <a:pPr>
                <a:defRPr/>
              </a:pPr>
              <a:t>41</a:t>
            </a:fld>
            <a:endParaRPr lang="en-US" dirty="0" smtClean="0"/>
          </a:p>
        </p:txBody>
      </p:sp>
      <p:sp>
        <p:nvSpPr>
          <p:cNvPr id="72707" name="Rectangle 7"/>
          <p:cNvSpPr txBox="1">
            <a:spLocks noGrp="1" noChangeArrowheads="1"/>
          </p:cNvSpPr>
          <p:nvPr/>
        </p:nvSpPr>
        <p:spPr bwMode="auto">
          <a:xfrm>
            <a:off x="3927475" y="8685213"/>
            <a:ext cx="3005138" cy="457200"/>
          </a:xfrm>
          <a:prstGeom prst="rect">
            <a:avLst/>
          </a:prstGeom>
          <a:noFill/>
          <a:ln w="9525">
            <a:noFill/>
            <a:miter lim="800000"/>
            <a:headEnd/>
            <a:tailEnd/>
          </a:ln>
        </p:spPr>
        <p:txBody>
          <a:bodyPr anchor="b"/>
          <a:lstStyle/>
          <a:p>
            <a:pPr algn="r" eaLnBrk="0" hangingPunct="0"/>
            <a:fld id="{937E36FA-B58C-4B0D-8FD5-9E619581DEAC}" type="slidenum">
              <a:rPr lang="en-US" sz="1200"/>
              <a:pPr algn="r" eaLnBrk="0" hangingPunct="0"/>
              <a:t>41</a:t>
            </a:fld>
            <a:endParaRPr lang="en-US" sz="1200" dirty="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78084419-3D04-45D3-8BD5-AE7DE75E5494}" type="slidenum">
              <a:rPr lang="en-US" smtClean="0"/>
              <a:pPr>
                <a:defRPr/>
              </a:pPr>
              <a:t>42</a:t>
            </a:fld>
            <a:endParaRPr lang="en-US" dirty="0" smtClean="0"/>
          </a:p>
        </p:txBody>
      </p:sp>
      <p:sp>
        <p:nvSpPr>
          <p:cNvPr id="73731" name="Rectangle 7"/>
          <p:cNvSpPr txBox="1">
            <a:spLocks noGrp="1" noChangeArrowheads="1"/>
          </p:cNvSpPr>
          <p:nvPr/>
        </p:nvSpPr>
        <p:spPr bwMode="auto">
          <a:xfrm>
            <a:off x="3927475" y="8685213"/>
            <a:ext cx="3005138" cy="457200"/>
          </a:xfrm>
          <a:prstGeom prst="rect">
            <a:avLst/>
          </a:prstGeom>
          <a:noFill/>
          <a:ln w="9525">
            <a:noFill/>
            <a:miter lim="800000"/>
            <a:headEnd/>
            <a:tailEnd/>
          </a:ln>
        </p:spPr>
        <p:txBody>
          <a:bodyPr anchor="b"/>
          <a:lstStyle/>
          <a:p>
            <a:pPr algn="r" eaLnBrk="0" hangingPunct="0"/>
            <a:fld id="{BD81FE90-9D3D-4C37-9DD2-B5DDE3173A51}" type="slidenum">
              <a:rPr lang="en-US" sz="1200"/>
              <a:pPr algn="r" eaLnBrk="0" hangingPunct="0"/>
              <a:t>42</a:t>
            </a:fld>
            <a:endParaRPr lang="en-US" sz="1200" dirty="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t>DRAFT DO NOT QUOTE</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7872D7-B2AC-49CA-84ED-D125B55E4AD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t>DRAFT DO NOT QUOTE</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3091AF-F271-4188-B6B7-7E015A0C71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t>DRAFT DO NOT QUOTE</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95FDAA-F640-45BD-8285-3AF0FBF1F54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t>DRAFT DO NOT QUOTE</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C56A62-487C-4359-AE87-7519EBD201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DRAFT DO NOT QUOTE</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BF7DB7-C066-480D-8AA4-CDE3B358126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a:t>DRAFT DO NOT QUOTE</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57709-9848-4FFD-AA56-C590C2C848E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a:t>DRAFT DO NOT QUOTE</a:t>
            </a:r>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C4592A4-1017-419E-8E02-1C91A3F8281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a:t>DRAFT DO NOT QUOTE</a:t>
            </a:r>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864A2F5-C8D7-4773-9CC9-4ECC19A227B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DRAFT DO NOT QUOTE</a:t>
            </a:r>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EEEA33C-CFB4-4446-9EF9-6B715A82CD1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DRAFT DO NOT QUOTE</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451BF1-B7AD-4FC5-A62B-FC1F2AE7C51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DRAFT DO NOT QUOTE</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D9C1C6-B55B-49C0-8CB1-0391E03073E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r>
              <a:rPr lang="en-US" dirty="0"/>
              <a:t>DRAFT DO NOT QUOTE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FB2E13EB-8077-4D78-B8E8-3342C989697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chaelrachlis.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2.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theglobeandmail.com/news/opinions/editorials/spine-surgery-can-become-much-more-efficient/article202317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cihi.ca/"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9388" y="333375"/>
            <a:ext cx="8785225" cy="3311649"/>
          </a:xfrm>
        </p:spPr>
        <p:txBody>
          <a:bodyPr/>
          <a:lstStyle/>
          <a:p>
            <a:r>
              <a:rPr lang="en-US" sz="5400" b="1" dirty="0" smtClean="0"/>
              <a:t>Medicare is as Sustainable as We want it to be</a:t>
            </a:r>
            <a:br>
              <a:rPr lang="en-US" sz="5400" b="1" dirty="0" smtClean="0"/>
            </a:br>
            <a:r>
              <a:rPr lang="en-US" sz="3200" b="1" i="1" dirty="0" smtClean="0">
                <a:solidFill>
                  <a:srgbClr val="FF0000"/>
                </a:solidFill>
              </a:rPr>
              <a:t>Embargoed until 3:00 PM October 30, 2012</a:t>
            </a:r>
            <a:endParaRPr lang="en-US" sz="5400" b="1" i="1" dirty="0" smtClean="0">
              <a:solidFill>
                <a:srgbClr val="FF0000"/>
              </a:solidFill>
            </a:endParaRPr>
          </a:p>
        </p:txBody>
      </p:sp>
      <p:sp>
        <p:nvSpPr>
          <p:cNvPr id="6147" name="Rectangle 3"/>
          <p:cNvSpPr>
            <a:spLocks noGrp="1" noChangeArrowheads="1"/>
          </p:cNvSpPr>
          <p:nvPr>
            <p:ph type="subTitle" idx="1"/>
          </p:nvPr>
        </p:nvSpPr>
        <p:spPr>
          <a:xfrm>
            <a:off x="468313" y="4005065"/>
            <a:ext cx="8135937" cy="2160239"/>
          </a:xfrm>
        </p:spPr>
        <p:txBody>
          <a:bodyPr rtlCol="0">
            <a:noAutofit/>
          </a:bodyPr>
          <a:lstStyle/>
          <a:p>
            <a:pPr eaLnBrk="1" fontAlgn="auto" hangingPunct="1">
              <a:lnSpc>
                <a:spcPct val="80000"/>
              </a:lnSpc>
              <a:spcAft>
                <a:spcPts val="0"/>
              </a:spcAft>
              <a:defRPr/>
            </a:pPr>
            <a:r>
              <a:rPr lang="en-US" sz="2800" b="1" dirty="0" smtClean="0">
                <a:solidFill>
                  <a:srgbClr val="000000"/>
                </a:solidFill>
                <a:cs typeface="Times New Roman" pitchFamily="18" charset="0"/>
              </a:rPr>
              <a:t>Michael M Rachlis MD MSc FRCPC LLD (Hon)</a:t>
            </a:r>
          </a:p>
          <a:p>
            <a:pPr eaLnBrk="1" fontAlgn="auto" hangingPunct="1">
              <a:lnSpc>
                <a:spcPct val="80000"/>
              </a:lnSpc>
              <a:spcAft>
                <a:spcPts val="0"/>
              </a:spcAft>
              <a:buFont typeface="Arial" charset="0"/>
              <a:buNone/>
              <a:defRPr/>
            </a:pPr>
            <a:r>
              <a:rPr lang="en-US" sz="2800" b="1" dirty="0" smtClean="0">
                <a:solidFill>
                  <a:srgbClr val="000000"/>
                </a:solidFill>
                <a:cs typeface="Times New Roman" pitchFamily="18" charset="0"/>
              </a:rPr>
              <a:t>Comments on Canadian Institute for Health Information National Health Expenditures Trends Report October 30, 2012</a:t>
            </a:r>
          </a:p>
          <a:p>
            <a:pPr eaLnBrk="1" fontAlgn="auto" hangingPunct="1">
              <a:lnSpc>
                <a:spcPct val="80000"/>
              </a:lnSpc>
              <a:spcAft>
                <a:spcPts val="0"/>
              </a:spcAft>
              <a:buFont typeface="Arial" charset="0"/>
              <a:buNone/>
              <a:defRPr/>
            </a:pPr>
            <a:r>
              <a:rPr lang="en-US" sz="2800" b="1" dirty="0" smtClean="0">
                <a:cs typeface="Times New Roman" pitchFamily="18" charset="0"/>
                <a:hlinkClick r:id="rId3"/>
              </a:rPr>
              <a:t>www.michaelrachlis.ca</a:t>
            </a:r>
            <a:r>
              <a:rPr lang="en-US" sz="2800" b="1" dirty="0" smtClean="0">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528" y="533400"/>
            <a:ext cx="8569647" cy="868363"/>
          </a:xfrm>
        </p:spPr>
        <p:txBody>
          <a:bodyPr/>
          <a:lstStyle/>
          <a:p>
            <a:pPr algn="l"/>
            <a:r>
              <a:rPr lang="en-US" sz="3600" b="1" dirty="0" smtClean="0"/>
              <a:t>The sustainability of Medicare in Canada</a:t>
            </a:r>
          </a:p>
        </p:txBody>
      </p:sp>
      <p:sp>
        <p:nvSpPr>
          <p:cNvPr id="16387" name="Content Placeholder 2"/>
          <p:cNvSpPr>
            <a:spLocks noGrp="1"/>
          </p:cNvSpPr>
          <p:nvPr>
            <p:ph idx="1"/>
          </p:nvPr>
        </p:nvSpPr>
        <p:spPr>
          <a:xfrm>
            <a:off x="539552" y="1600200"/>
            <a:ext cx="8352928" cy="4953000"/>
          </a:xfrm>
        </p:spPr>
        <p:txBody>
          <a:bodyPr/>
          <a:lstStyle/>
          <a:p>
            <a:r>
              <a:rPr lang="en-US" sz="2400" dirty="0" smtClean="0"/>
              <a:t>Health slowly increased its % of Canadian GDP from 2000-2008</a:t>
            </a:r>
          </a:p>
          <a:p>
            <a:r>
              <a:rPr lang="en-US" sz="2400" dirty="0" smtClean="0"/>
              <a:t>Health’s share of GDP rose dramatically in 2009 because the economy collapsed. </a:t>
            </a:r>
          </a:p>
          <a:p>
            <a:r>
              <a:rPr lang="en-US" sz="2400" dirty="0" smtClean="0"/>
              <a:t>In 2010 and 2011, governments controlled costs, the economy grew again, and health decreased its share of GDP</a:t>
            </a:r>
          </a:p>
          <a:p>
            <a:r>
              <a:rPr lang="en-US" sz="2400" b="1" i="1" dirty="0" smtClean="0"/>
              <a:t>This downward trend of health costs as a share of GDP will likely continue for the next 3 years</a:t>
            </a:r>
          </a:p>
          <a:p>
            <a:r>
              <a:rPr lang="en-US" sz="2400" dirty="0" smtClean="0"/>
              <a:t>2012 public health care spending of 8.1% of GDP is estimated to be 0.7% higher than in 1992, or 10% in relative terms</a:t>
            </a:r>
          </a:p>
          <a:p>
            <a:r>
              <a:rPr lang="en-US" sz="2400" dirty="0" smtClean="0"/>
              <a:t>Private sector costs have risen 1.0% since 1992, or 40% in relative terms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81000"/>
            <a:ext cx="8229600" cy="960438"/>
          </a:xfrm>
        </p:spPr>
        <p:txBody>
          <a:bodyPr/>
          <a:lstStyle/>
          <a:p>
            <a:pPr algn="l"/>
            <a:r>
              <a:rPr lang="en-US" sz="4000" b="1" dirty="0" smtClean="0"/>
              <a:t>The shrinking Canadian public sector</a:t>
            </a:r>
          </a:p>
        </p:txBody>
      </p:sp>
      <p:sp>
        <p:nvSpPr>
          <p:cNvPr id="23555" name="Content Placeholder 2"/>
          <p:cNvSpPr>
            <a:spLocks noGrp="1"/>
          </p:cNvSpPr>
          <p:nvPr>
            <p:ph idx="1"/>
          </p:nvPr>
        </p:nvSpPr>
        <p:spPr>
          <a:xfrm>
            <a:off x="838200" y="1484313"/>
            <a:ext cx="7696200" cy="4946650"/>
          </a:xfrm>
        </p:spPr>
        <p:txBody>
          <a:bodyPr/>
          <a:lstStyle/>
          <a:p>
            <a:r>
              <a:rPr lang="en-US" sz="2600" dirty="0" smtClean="0"/>
              <a:t>Overall Canadian government revenues have fallen by 5.7% of GDP from 2000 to 2011, the equivalent of over $100 Billion in foregone revenue</a:t>
            </a:r>
          </a:p>
          <a:p>
            <a:r>
              <a:rPr lang="en-US" sz="2600" dirty="0" smtClean="0"/>
              <a:t>At 38.4% of GDP, Canadian government revenues are at their lowest level since 1980.</a:t>
            </a:r>
          </a:p>
          <a:p>
            <a:pPr lvl="1"/>
            <a:r>
              <a:rPr lang="en-US" sz="2400" dirty="0" smtClean="0"/>
              <a:t>Just 3% of Canada’s GDP, could either eliminate all 2012 Canadian government deficits </a:t>
            </a:r>
            <a:r>
              <a:rPr lang="en-US" sz="2400" b="1" u="sng" dirty="0" smtClean="0"/>
              <a:t>OR</a:t>
            </a:r>
            <a:r>
              <a:rPr lang="en-US" sz="2400" dirty="0" smtClean="0"/>
              <a:t> fund: first dollar universal pharmacare, long term care and home care AND regulated child care for all parents who want it AND free university tuition AND 15,000 units of affordable housing units AND the new fighter jets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65739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288" y="274638"/>
            <a:ext cx="8291512" cy="1143000"/>
          </a:xfrm>
        </p:spPr>
        <p:txBody>
          <a:bodyPr/>
          <a:lstStyle/>
          <a:p>
            <a:pPr algn="l"/>
            <a:r>
              <a:rPr lang="en-US" sz="3600" b="1" dirty="0" smtClean="0"/>
              <a:t>The aging population won’t kill Medicare</a:t>
            </a:r>
          </a:p>
        </p:txBody>
      </p:sp>
      <p:sp>
        <p:nvSpPr>
          <p:cNvPr id="25603" name="Content Placeholder 2"/>
          <p:cNvSpPr>
            <a:spLocks noGrp="1"/>
          </p:cNvSpPr>
          <p:nvPr>
            <p:ph idx="1"/>
          </p:nvPr>
        </p:nvSpPr>
        <p:spPr>
          <a:xfrm>
            <a:off x="611188" y="1600200"/>
            <a:ext cx="7848600" cy="4678363"/>
          </a:xfrm>
        </p:spPr>
        <p:txBody>
          <a:bodyPr/>
          <a:lstStyle/>
          <a:p>
            <a:r>
              <a:rPr lang="en-US" sz="2800" dirty="0" smtClean="0"/>
              <a:t>Canada is aging and health costs increase with age</a:t>
            </a:r>
          </a:p>
          <a:p>
            <a:r>
              <a:rPr lang="en-US" sz="2800" dirty="0" smtClean="0"/>
              <a:t>But Aging of the population per se has had and will have only a moderate impact on health expenditures</a:t>
            </a:r>
          </a:p>
          <a:p>
            <a:r>
              <a:rPr lang="en-US" sz="2800" dirty="0" smtClean="0"/>
              <a:t>Aging is like a glacier not a tsunami. We have lots of time to prepare and adapt our health system before we get swamped!</a:t>
            </a:r>
          </a:p>
          <a:p>
            <a:pPr lvl="1"/>
            <a:r>
              <a:rPr lang="en-US" sz="2400" dirty="0" smtClean="0"/>
              <a:t>The elderly are healthier than ever</a:t>
            </a:r>
          </a:p>
          <a:p>
            <a:pPr lvl="1"/>
            <a:r>
              <a:rPr lang="en-US" sz="2400" dirty="0" smtClean="0"/>
              <a:t>High performing health systems can hold costs while enhancing quality of care for the frail elderly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9750" y="549275"/>
            <a:ext cx="8147050" cy="850900"/>
          </a:xfrm>
        </p:spPr>
        <p:txBody>
          <a:bodyPr/>
          <a:lstStyle/>
          <a:p>
            <a:pPr algn="l"/>
            <a:r>
              <a:rPr lang="en-US" b="1" u="sng" dirty="0" smtClean="0"/>
              <a:t>Current received wisdom</a:t>
            </a:r>
          </a:p>
        </p:txBody>
      </p:sp>
      <p:sp>
        <p:nvSpPr>
          <p:cNvPr id="6147" name="Content Placeholder 2"/>
          <p:cNvSpPr>
            <a:spLocks noGrp="1"/>
          </p:cNvSpPr>
          <p:nvPr>
            <p:ph idx="1"/>
          </p:nvPr>
        </p:nvSpPr>
        <p:spPr>
          <a:xfrm>
            <a:off x="755650" y="1916113"/>
            <a:ext cx="7561263" cy="4537075"/>
          </a:xfrm>
        </p:spPr>
        <p:txBody>
          <a:bodyPr/>
          <a:lstStyle/>
          <a:p>
            <a:pPr>
              <a:spcBef>
                <a:spcPct val="0"/>
              </a:spcBef>
            </a:pPr>
            <a:r>
              <a:rPr lang="en-US" dirty="0" smtClean="0"/>
              <a:t>Health Care costs are wildly out of control</a:t>
            </a:r>
          </a:p>
          <a:p>
            <a:pPr>
              <a:spcBef>
                <a:spcPct val="0"/>
              </a:spcBef>
            </a:pPr>
            <a:r>
              <a:rPr lang="en-US" dirty="0" smtClean="0"/>
              <a:t>My fellow baby boomers and I will really deep six Medicare as we get older</a:t>
            </a:r>
          </a:p>
          <a:p>
            <a:pPr>
              <a:spcBef>
                <a:spcPct val="0"/>
              </a:spcBef>
            </a:pPr>
            <a:r>
              <a:rPr lang="en-US" dirty="0" smtClean="0"/>
              <a:t>The only alternatives are to either cut real services or use more private care and finance. </a:t>
            </a:r>
          </a:p>
          <a:p>
            <a:pPr>
              <a:spcBef>
                <a:spcPct val="0"/>
              </a:spcBef>
            </a:pPr>
            <a:r>
              <a:rPr lang="en-US" dirty="0" smtClean="0"/>
              <a:t>We need an “adult conversation” to reduce our expectations and make the cut backs required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20713"/>
            <a:ext cx="8229600" cy="796925"/>
          </a:xfrm>
        </p:spPr>
        <p:txBody>
          <a:bodyPr/>
          <a:lstStyle/>
          <a:p>
            <a:pPr marL="342900" indent="-342900" algn="l"/>
            <a:r>
              <a:rPr lang="en-US" sz="4000" b="1" dirty="0" smtClean="0"/>
              <a:t>The elderly are healthier than ever</a:t>
            </a:r>
          </a:p>
        </p:txBody>
      </p:sp>
      <p:sp>
        <p:nvSpPr>
          <p:cNvPr id="13315" name="Content Placeholder 2"/>
          <p:cNvSpPr>
            <a:spLocks noGrp="1"/>
          </p:cNvSpPr>
          <p:nvPr>
            <p:ph idx="1"/>
          </p:nvPr>
        </p:nvSpPr>
        <p:spPr>
          <a:xfrm>
            <a:off x="611188" y="1700213"/>
            <a:ext cx="8075612" cy="4608512"/>
          </a:xfrm>
        </p:spPr>
        <p:txBody>
          <a:bodyPr/>
          <a:lstStyle/>
          <a:p>
            <a:r>
              <a:rPr lang="en-US" dirty="0" smtClean="0"/>
              <a:t>The elderly are living longer than ever</a:t>
            </a:r>
          </a:p>
          <a:p>
            <a:r>
              <a:rPr lang="en-US" dirty="0" smtClean="0"/>
              <a:t>We do not have accurate data on the Canadian prevalence of elderly disability</a:t>
            </a:r>
          </a:p>
          <a:p>
            <a:r>
              <a:rPr lang="en-US" dirty="0" smtClean="0"/>
              <a:t>We do have fairly accurate US and European data and they show positive signs</a:t>
            </a:r>
          </a:p>
          <a:p>
            <a:pPr>
              <a:buFont typeface="Arial" pitchFamily="34" charset="0"/>
              <a:buNone/>
            </a:pP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95288" y="549275"/>
            <a:ext cx="8280400" cy="4968875"/>
          </a:xfrm>
          <a:prstGeom prst="rect">
            <a:avLst/>
          </a:prstGeom>
          <a:noFill/>
          <a:ln w="9525">
            <a:noFill/>
            <a:miter lim="800000"/>
            <a:headEnd/>
            <a:tailEnd/>
          </a:ln>
        </p:spPr>
      </p:pic>
      <p:sp>
        <p:nvSpPr>
          <p:cNvPr id="14339" name="TextBox 2"/>
          <p:cNvSpPr txBox="1">
            <a:spLocks noChangeArrowheads="1"/>
          </p:cNvSpPr>
          <p:nvPr/>
        </p:nvSpPr>
        <p:spPr bwMode="auto">
          <a:xfrm>
            <a:off x="1187450" y="5589588"/>
            <a:ext cx="6769100" cy="646112"/>
          </a:xfrm>
          <a:prstGeom prst="rect">
            <a:avLst/>
          </a:prstGeom>
          <a:noFill/>
          <a:ln w="9525">
            <a:noFill/>
            <a:miter lim="800000"/>
            <a:headEnd/>
            <a:tailEnd/>
          </a:ln>
        </p:spPr>
        <p:txBody>
          <a:bodyPr>
            <a:spAutoFit/>
          </a:bodyPr>
          <a:lstStyle/>
          <a:p>
            <a:pPr algn="ctr"/>
            <a:r>
              <a:rPr lang="en-US" sz="3600" b="1" dirty="0">
                <a:latin typeface="Calibri" pitchFamily="34" charset="0"/>
                <a:cs typeface="Calibri" pitchFamily="34" charset="0"/>
              </a:rPr>
              <a:t>The Compression of Morbidity </a:t>
            </a:r>
          </a:p>
        </p:txBody>
      </p:sp>
      <p:sp>
        <p:nvSpPr>
          <p:cNvPr id="14340" name="TextBox 3"/>
          <p:cNvSpPr txBox="1">
            <a:spLocks noChangeArrowheads="1"/>
          </p:cNvSpPr>
          <p:nvPr/>
        </p:nvSpPr>
        <p:spPr bwMode="auto">
          <a:xfrm>
            <a:off x="4643438" y="6488113"/>
            <a:ext cx="4500562" cy="339725"/>
          </a:xfrm>
          <a:prstGeom prst="rect">
            <a:avLst/>
          </a:prstGeom>
          <a:noFill/>
          <a:ln w="9525">
            <a:noFill/>
            <a:miter lim="800000"/>
            <a:headEnd/>
            <a:tailEnd/>
          </a:ln>
        </p:spPr>
        <p:txBody>
          <a:bodyPr>
            <a:spAutoFit/>
          </a:bodyPr>
          <a:lstStyle/>
          <a:p>
            <a:r>
              <a:rPr lang="en-US" sz="1600" dirty="0">
                <a:latin typeface="Calibri" pitchFamily="34" charset="0"/>
                <a:cs typeface="Calibri" pitchFamily="34" charset="0"/>
              </a:rPr>
              <a:t>JF Fries. Millbank Memorial Fund Quarterly. 1983.</a:t>
            </a:r>
          </a:p>
        </p:txBody>
      </p:sp>
      <p:sp>
        <p:nvSpPr>
          <p:cNvPr id="14341" name="TextBox 6"/>
          <p:cNvSpPr txBox="1">
            <a:spLocks noChangeArrowheads="1"/>
          </p:cNvSpPr>
          <p:nvPr/>
        </p:nvSpPr>
        <p:spPr bwMode="auto">
          <a:xfrm>
            <a:off x="6948488" y="620713"/>
            <a:ext cx="919162" cy="461962"/>
          </a:xfrm>
          <a:prstGeom prst="rect">
            <a:avLst/>
          </a:prstGeom>
          <a:noFill/>
          <a:ln w="9525">
            <a:noFill/>
            <a:miter lim="800000"/>
            <a:headEnd/>
            <a:tailEnd/>
          </a:ln>
        </p:spPr>
        <p:txBody>
          <a:bodyPr wrap="none">
            <a:spAutoFit/>
          </a:bodyPr>
          <a:lstStyle/>
          <a:p>
            <a:r>
              <a:rPr lang="en-US" dirty="0"/>
              <a:t>Death</a:t>
            </a:r>
          </a:p>
        </p:txBody>
      </p:sp>
      <p:sp>
        <p:nvSpPr>
          <p:cNvPr id="14342" name="TextBox 7"/>
          <p:cNvSpPr txBox="1">
            <a:spLocks noChangeArrowheads="1"/>
          </p:cNvSpPr>
          <p:nvPr/>
        </p:nvSpPr>
        <p:spPr bwMode="auto">
          <a:xfrm>
            <a:off x="6948488" y="3141663"/>
            <a:ext cx="919162" cy="460375"/>
          </a:xfrm>
          <a:prstGeom prst="rect">
            <a:avLst/>
          </a:prstGeom>
          <a:noFill/>
          <a:ln w="9525">
            <a:noFill/>
            <a:miter lim="800000"/>
            <a:headEnd/>
            <a:tailEnd/>
          </a:ln>
        </p:spPr>
        <p:txBody>
          <a:bodyPr wrap="none">
            <a:spAutoFit/>
          </a:bodyPr>
          <a:lstStyle/>
          <a:p>
            <a:r>
              <a:rPr lang="en-US" dirty="0"/>
              <a:t>Death</a:t>
            </a:r>
          </a:p>
        </p:txBody>
      </p:sp>
      <p:sp>
        <p:nvSpPr>
          <p:cNvPr id="9" name="TextBox 8"/>
          <p:cNvSpPr txBox="1"/>
          <p:nvPr/>
        </p:nvSpPr>
        <p:spPr>
          <a:xfrm>
            <a:off x="0" y="3429000"/>
            <a:ext cx="1763688" cy="707886"/>
          </a:xfrm>
          <a:prstGeom prst="rect">
            <a:avLst/>
          </a:prstGeom>
          <a:noFill/>
          <a:scene3d>
            <a:camera prst="orthographicFront">
              <a:rot lat="0" lon="0" rev="5400000"/>
            </a:camera>
            <a:lightRig rig="threePt" dir="t"/>
          </a:scene3d>
        </p:spPr>
        <p:txBody>
          <a:bodyPr>
            <a:spAutoFit/>
          </a:bodyPr>
          <a:lstStyle/>
          <a:p>
            <a:pPr algn="ctr">
              <a:defRPr/>
            </a:pPr>
            <a:r>
              <a:rPr lang="en-US" sz="4000" b="1" dirty="0"/>
              <a:t>Frailty</a:t>
            </a:r>
          </a:p>
        </p:txBody>
      </p:sp>
      <p:sp>
        <p:nvSpPr>
          <p:cNvPr id="12" name="Up Arrow 11"/>
          <p:cNvSpPr/>
          <p:nvPr/>
        </p:nvSpPr>
        <p:spPr>
          <a:xfrm>
            <a:off x="755650" y="1989138"/>
            <a:ext cx="503238" cy="86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42988" y="274638"/>
            <a:ext cx="7129462" cy="1858962"/>
          </a:xfrm>
        </p:spPr>
        <p:txBody>
          <a:bodyPr/>
          <a:lstStyle/>
          <a:p>
            <a:r>
              <a:rPr lang="en-US" sz="4000" b="1" dirty="0" smtClean="0"/>
              <a:t>Health costs are related to illness and Canadian seniors are healthier than ever</a:t>
            </a:r>
            <a:endParaRPr lang="en-US" sz="4000" dirty="0" smtClean="0"/>
          </a:p>
        </p:txBody>
      </p:sp>
      <p:sp>
        <p:nvSpPr>
          <p:cNvPr id="3" name="Slide Number Placeholder 2"/>
          <p:cNvSpPr>
            <a:spLocks noGrp="1"/>
          </p:cNvSpPr>
          <p:nvPr>
            <p:ph type="sldNum" sz="quarter" idx="12"/>
          </p:nvPr>
        </p:nvSpPr>
        <p:spPr/>
        <p:txBody>
          <a:bodyPr/>
          <a:lstStyle/>
          <a:p>
            <a:pPr>
              <a:defRPr/>
            </a:pPr>
            <a:fld id="{E5A03B89-FD3E-4B1F-B297-7C4DB96F3DB2}" type="slidenum">
              <a:rPr lang="en-US" smtClean="0"/>
              <a:pPr>
                <a:defRPr/>
              </a:pPr>
              <a:t>22</a:t>
            </a:fld>
            <a:endParaRPr lang="en-US" dirty="0"/>
          </a:p>
        </p:txBody>
      </p:sp>
      <p:pic>
        <p:nvPicPr>
          <p:cNvPr id="15364" name="Picture 3" descr="C:\Users\Michael\Pictures\2011-12-22 Winnipeg\Winnipeg 003.JPG"/>
          <p:cNvPicPr>
            <a:picLocks noChangeAspect="1" noChangeArrowheads="1"/>
          </p:cNvPicPr>
          <p:nvPr/>
        </p:nvPicPr>
        <p:blipFill>
          <a:blip r:embed="rId2" cstate="print"/>
          <a:srcRect/>
          <a:stretch>
            <a:fillRect/>
          </a:stretch>
        </p:blipFill>
        <p:spPr bwMode="auto">
          <a:xfrm>
            <a:off x="1763713" y="2492375"/>
            <a:ext cx="5832475" cy="34940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0825" y="1168400"/>
          <a:ext cx="8712969" cy="5190966"/>
        </p:xfrm>
        <a:graphic>
          <a:graphicData uri="http://schemas.openxmlformats.org/drawingml/2006/table">
            <a:tbl>
              <a:tblPr firstRow="1" bandRow="1">
                <a:tableStyleId>{5C22544A-7EE6-4342-B048-85BDC9FD1C3A}</a:tableStyleId>
              </a:tblPr>
              <a:tblGrid>
                <a:gridCol w="2232250"/>
                <a:gridCol w="1479768"/>
                <a:gridCol w="1136580"/>
                <a:gridCol w="1288124"/>
                <a:gridCol w="1060808"/>
                <a:gridCol w="1515439"/>
              </a:tblGrid>
              <a:tr h="1540985">
                <a:tc>
                  <a:txBody>
                    <a:bodyPr/>
                    <a:lstStyle/>
                    <a:p>
                      <a:pPr algn="r"/>
                      <a:r>
                        <a:rPr lang="en-US" sz="2400" dirty="0" smtClean="0"/>
                        <a:t>Year</a:t>
                      </a:r>
                    </a:p>
                    <a:p>
                      <a:pPr algn="ctr"/>
                      <a:endParaRPr lang="en-US" sz="2400" dirty="0" smtClean="0"/>
                    </a:p>
                    <a:p>
                      <a:pPr algn="ctr"/>
                      <a:endParaRPr lang="en-US" sz="2400" dirty="0" smtClean="0"/>
                    </a:p>
                    <a:p>
                      <a:pPr algn="l"/>
                      <a:r>
                        <a:rPr lang="en-US" sz="2400" dirty="0" smtClean="0"/>
                        <a:t>Disability</a:t>
                      </a:r>
                      <a:endParaRPr lang="en-US" sz="2400" dirty="0"/>
                    </a:p>
                  </a:txBody>
                  <a:tcPr/>
                </a:tc>
                <a:tc>
                  <a:txBody>
                    <a:bodyPr/>
                    <a:lstStyle/>
                    <a:p>
                      <a:pPr algn="ctr"/>
                      <a:r>
                        <a:rPr lang="en-US" sz="2400" dirty="0" smtClean="0"/>
                        <a:t>1984</a:t>
                      </a:r>
                      <a:endParaRPr lang="en-US" sz="2400" dirty="0"/>
                    </a:p>
                  </a:txBody>
                  <a:tcPr/>
                </a:tc>
                <a:tc>
                  <a:txBody>
                    <a:bodyPr/>
                    <a:lstStyle/>
                    <a:p>
                      <a:pPr algn="ctr"/>
                      <a:r>
                        <a:rPr lang="en-US" sz="2400" dirty="0" smtClean="0"/>
                        <a:t>1989</a:t>
                      </a:r>
                      <a:endParaRPr lang="en-US" sz="2400" dirty="0"/>
                    </a:p>
                  </a:txBody>
                  <a:tcPr/>
                </a:tc>
                <a:tc>
                  <a:txBody>
                    <a:bodyPr/>
                    <a:lstStyle/>
                    <a:p>
                      <a:pPr algn="ctr"/>
                      <a:r>
                        <a:rPr lang="en-US" sz="2400" dirty="0" smtClean="0"/>
                        <a:t>1994</a:t>
                      </a:r>
                      <a:endParaRPr lang="en-US" sz="2400" dirty="0"/>
                    </a:p>
                  </a:txBody>
                  <a:tcPr/>
                </a:tc>
                <a:tc>
                  <a:txBody>
                    <a:bodyPr/>
                    <a:lstStyle/>
                    <a:p>
                      <a:pPr algn="ctr"/>
                      <a:r>
                        <a:rPr lang="en-US" sz="2400" dirty="0" smtClean="0"/>
                        <a:t>1999</a:t>
                      </a:r>
                      <a:endParaRPr lang="en-US" sz="2400" dirty="0"/>
                    </a:p>
                  </a:txBody>
                  <a:tcPr/>
                </a:tc>
                <a:tc>
                  <a:txBody>
                    <a:bodyPr/>
                    <a:lstStyle/>
                    <a:p>
                      <a:pPr algn="ctr"/>
                      <a:r>
                        <a:rPr lang="en-US" sz="2400" dirty="0" smtClean="0"/>
                        <a:t>2004</a:t>
                      </a:r>
                      <a:endParaRPr lang="en-US" sz="2400" dirty="0"/>
                    </a:p>
                  </a:txBody>
                  <a:tcPr/>
                </a:tc>
              </a:tr>
              <a:tr h="1193403">
                <a:tc>
                  <a:txBody>
                    <a:bodyPr/>
                    <a:lstStyle/>
                    <a:p>
                      <a:pPr algn="ctr"/>
                      <a:r>
                        <a:rPr lang="en-US" sz="2400" dirty="0" smtClean="0"/>
                        <a:t>No</a:t>
                      </a:r>
                    </a:p>
                    <a:p>
                      <a:pPr algn="ctr"/>
                      <a:r>
                        <a:rPr lang="en-US" sz="2400" dirty="0" smtClean="0"/>
                        <a:t>Disability</a:t>
                      </a:r>
                      <a:endParaRPr lang="en-US" sz="2400" dirty="0"/>
                    </a:p>
                  </a:txBody>
                  <a:tcPr/>
                </a:tc>
                <a:tc>
                  <a:txBody>
                    <a:bodyPr/>
                    <a:lstStyle/>
                    <a:p>
                      <a:pPr algn="ctr"/>
                      <a:r>
                        <a:rPr lang="en-US" sz="2400" dirty="0" smtClean="0"/>
                        <a:t>73.8%</a:t>
                      </a:r>
                      <a:endParaRPr lang="en-US" sz="2400" dirty="0"/>
                    </a:p>
                  </a:txBody>
                  <a:tcPr/>
                </a:tc>
                <a:tc>
                  <a:txBody>
                    <a:bodyPr/>
                    <a:lstStyle/>
                    <a:p>
                      <a:pPr algn="ctr"/>
                      <a:r>
                        <a:rPr lang="en-US" sz="2400" dirty="0" smtClean="0"/>
                        <a:t>75.2%</a:t>
                      </a:r>
                      <a:endParaRPr lang="en-US" sz="2400" dirty="0"/>
                    </a:p>
                  </a:txBody>
                  <a:tcPr/>
                </a:tc>
                <a:tc>
                  <a:txBody>
                    <a:bodyPr/>
                    <a:lstStyle/>
                    <a:p>
                      <a:pPr algn="ctr"/>
                      <a:r>
                        <a:rPr lang="en-US" sz="2400" dirty="0" smtClean="0"/>
                        <a:t>76.8%</a:t>
                      </a:r>
                      <a:endParaRPr lang="en-US" sz="2400" dirty="0"/>
                    </a:p>
                  </a:txBody>
                  <a:tcPr/>
                </a:tc>
                <a:tc>
                  <a:txBody>
                    <a:bodyPr/>
                    <a:lstStyle/>
                    <a:p>
                      <a:pPr algn="ctr"/>
                      <a:r>
                        <a:rPr lang="en-US" sz="2400" dirty="0" smtClean="0"/>
                        <a:t>78.8%</a:t>
                      </a:r>
                      <a:endParaRPr lang="en-US" sz="2400" dirty="0"/>
                    </a:p>
                  </a:txBody>
                  <a:tcPr/>
                </a:tc>
                <a:tc>
                  <a:txBody>
                    <a:bodyPr/>
                    <a:lstStyle/>
                    <a:p>
                      <a:pPr algn="ctr"/>
                      <a:r>
                        <a:rPr lang="en-US" sz="2400" dirty="0" smtClean="0"/>
                        <a:t>81.0%</a:t>
                      </a:r>
                      <a:endParaRPr lang="en-US" sz="2400" dirty="0"/>
                    </a:p>
                  </a:txBody>
                  <a:tcPr/>
                </a:tc>
              </a:tr>
              <a:tr h="1193403">
                <a:tc>
                  <a:txBody>
                    <a:bodyPr/>
                    <a:lstStyle/>
                    <a:p>
                      <a:pPr algn="ctr"/>
                      <a:r>
                        <a:rPr lang="en-US" sz="2400" dirty="0" smtClean="0"/>
                        <a:t>Light or Moderate</a:t>
                      </a:r>
                      <a:endParaRPr lang="en-US" sz="2400" dirty="0"/>
                    </a:p>
                  </a:txBody>
                  <a:tcPr/>
                </a:tc>
                <a:tc>
                  <a:txBody>
                    <a:bodyPr/>
                    <a:lstStyle/>
                    <a:p>
                      <a:pPr algn="ctr"/>
                      <a:r>
                        <a:rPr lang="en-US" sz="2400" dirty="0" smtClean="0"/>
                        <a:t>15.9%</a:t>
                      </a:r>
                      <a:endParaRPr lang="en-US" sz="2400" dirty="0"/>
                    </a:p>
                  </a:txBody>
                  <a:tcPr/>
                </a:tc>
                <a:tc>
                  <a:txBody>
                    <a:bodyPr/>
                    <a:lstStyle/>
                    <a:p>
                      <a:pPr algn="ctr"/>
                      <a:r>
                        <a:rPr lang="en-US" sz="2400" dirty="0" smtClean="0"/>
                        <a:t>14.8%</a:t>
                      </a:r>
                      <a:endParaRPr lang="en-US" sz="2400" dirty="0"/>
                    </a:p>
                  </a:txBody>
                  <a:tcPr/>
                </a:tc>
                <a:tc>
                  <a:txBody>
                    <a:bodyPr/>
                    <a:lstStyle/>
                    <a:p>
                      <a:pPr algn="ctr"/>
                      <a:r>
                        <a:rPr lang="en-US" sz="2400" dirty="0" smtClean="0"/>
                        <a:t>13.9%</a:t>
                      </a:r>
                      <a:endParaRPr lang="en-US" sz="2400" dirty="0"/>
                    </a:p>
                  </a:txBody>
                  <a:tcPr/>
                </a:tc>
                <a:tc>
                  <a:txBody>
                    <a:bodyPr/>
                    <a:lstStyle/>
                    <a:p>
                      <a:pPr algn="ctr"/>
                      <a:r>
                        <a:rPr lang="en-US" sz="2400" dirty="0" smtClean="0"/>
                        <a:t>13.3%</a:t>
                      </a:r>
                      <a:endParaRPr lang="en-US" sz="2400" dirty="0"/>
                    </a:p>
                  </a:txBody>
                  <a:tcPr/>
                </a:tc>
                <a:tc>
                  <a:txBody>
                    <a:bodyPr/>
                    <a:lstStyle/>
                    <a:p>
                      <a:pPr algn="ctr"/>
                      <a:r>
                        <a:rPr lang="en-US" sz="2400" dirty="0" smtClean="0"/>
                        <a:t>11.8%</a:t>
                      </a:r>
                      <a:endParaRPr lang="en-US" sz="2400" dirty="0"/>
                    </a:p>
                  </a:txBody>
                  <a:tcPr/>
                </a:tc>
              </a:tr>
              <a:tr h="1193403">
                <a:tc>
                  <a:txBody>
                    <a:bodyPr/>
                    <a:lstStyle/>
                    <a:p>
                      <a:pPr algn="ctr"/>
                      <a:r>
                        <a:rPr lang="en-US" sz="3600" b="1" dirty="0" smtClean="0"/>
                        <a:t>Severe</a:t>
                      </a:r>
                    </a:p>
                    <a:p>
                      <a:pPr algn="ctr"/>
                      <a:r>
                        <a:rPr lang="en-US" sz="2000" b="1" dirty="0" smtClean="0"/>
                        <a:t>Requiring &gt;</a:t>
                      </a:r>
                      <a:r>
                        <a:rPr lang="en-US" sz="2000" b="1" baseline="0" dirty="0" smtClean="0"/>
                        <a:t> 2.5 hrs personal care daily</a:t>
                      </a:r>
                      <a:endParaRPr lang="en-US" sz="2000" b="1" dirty="0"/>
                    </a:p>
                  </a:txBody>
                  <a:tcPr/>
                </a:tc>
                <a:tc>
                  <a:txBody>
                    <a:bodyPr/>
                    <a:lstStyle/>
                    <a:p>
                      <a:pPr algn="ctr"/>
                      <a:r>
                        <a:rPr lang="en-US" sz="4000" b="1" dirty="0" smtClean="0">
                          <a:solidFill>
                            <a:srgbClr val="FF9933"/>
                          </a:solidFill>
                        </a:rPr>
                        <a:t>10.3%</a:t>
                      </a:r>
                      <a:endParaRPr lang="en-US" sz="4000" b="1" dirty="0">
                        <a:solidFill>
                          <a:srgbClr val="FF9933"/>
                        </a:solidFill>
                      </a:endParaRPr>
                    </a:p>
                  </a:txBody>
                  <a:tcPr/>
                </a:tc>
                <a:tc>
                  <a:txBody>
                    <a:bodyPr/>
                    <a:lstStyle/>
                    <a:p>
                      <a:pPr algn="ctr"/>
                      <a:r>
                        <a:rPr lang="en-US" sz="2400" dirty="0" smtClean="0"/>
                        <a:t>10.0%</a:t>
                      </a:r>
                      <a:endParaRPr lang="en-US" sz="2400" dirty="0"/>
                    </a:p>
                  </a:txBody>
                  <a:tcPr/>
                </a:tc>
                <a:tc>
                  <a:txBody>
                    <a:bodyPr/>
                    <a:lstStyle/>
                    <a:p>
                      <a:pPr algn="ctr"/>
                      <a:r>
                        <a:rPr lang="en-US" sz="2400" dirty="0" smtClean="0"/>
                        <a:t>9.2%</a:t>
                      </a:r>
                      <a:endParaRPr lang="en-US" sz="2400" dirty="0"/>
                    </a:p>
                  </a:txBody>
                  <a:tcPr/>
                </a:tc>
                <a:tc>
                  <a:txBody>
                    <a:bodyPr/>
                    <a:lstStyle/>
                    <a:p>
                      <a:pPr algn="ctr"/>
                      <a:r>
                        <a:rPr lang="en-US" sz="2400" dirty="0" smtClean="0"/>
                        <a:t>7.9%</a:t>
                      </a:r>
                      <a:endParaRPr lang="en-US" sz="2400" dirty="0"/>
                    </a:p>
                  </a:txBody>
                  <a:tcPr/>
                </a:tc>
                <a:tc>
                  <a:txBody>
                    <a:bodyPr/>
                    <a:lstStyle/>
                    <a:p>
                      <a:pPr algn="ctr"/>
                      <a:r>
                        <a:rPr lang="en-US" sz="4000" b="1" dirty="0" smtClean="0">
                          <a:solidFill>
                            <a:srgbClr val="FF0000"/>
                          </a:solidFill>
                        </a:rPr>
                        <a:t>7.2%</a:t>
                      </a:r>
                      <a:endParaRPr lang="en-US" sz="4000" b="1" dirty="0">
                        <a:solidFill>
                          <a:srgbClr val="FF0000"/>
                        </a:solidFill>
                      </a:endParaRPr>
                    </a:p>
                  </a:txBody>
                  <a:tcPr/>
                </a:tc>
              </a:tr>
            </a:tbl>
          </a:graphicData>
        </a:graphic>
      </p:graphicFrame>
      <p:cxnSp>
        <p:nvCxnSpPr>
          <p:cNvPr id="4" name="Straight Connector 3"/>
          <p:cNvCxnSpPr/>
          <p:nvPr/>
        </p:nvCxnSpPr>
        <p:spPr>
          <a:xfrm>
            <a:off x="323850" y="1196975"/>
            <a:ext cx="2160588" cy="15113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6424" name="TextBox 6"/>
          <p:cNvSpPr txBox="1">
            <a:spLocks noChangeArrowheads="1"/>
          </p:cNvSpPr>
          <p:nvPr/>
        </p:nvSpPr>
        <p:spPr bwMode="auto">
          <a:xfrm>
            <a:off x="468313" y="476250"/>
            <a:ext cx="7978775" cy="523875"/>
          </a:xfrm>
          <a:prstGeom prst="rect">
            <a:avLst/>
          </a:prstGeom>
          <a:noFill/>
          <a:ln w="9525">
            <a:noFill/>
            <a:miter lim="800000"/>
            <a:headEnd/>
            <a:tailEnd/>
          </a:ln>
        </p:spPr>
        <p:txBody>
          <a:bodyPr wrap="none">
            <a:spAutoFit/>
          </a:bodyPr>
          <a:lstStyle/>
          <a:p>
            <a:r>
              <a:rPr lang="en-US" sz="2800" b="1" dirty="0">
                <a:latin typeface="Calibri" pitchFamily="34" charset="0"/>
                <a:cs typeface="Calibri" pitchFamily="34" charset="0"/>
              </a:rPr>
              <a:t>American prevalence of disabled elderly 1984 - 2004</a:t>
            </a:r>
          </a:p>
        </p:txBody>
      </p:sp>
      <p:sp>
        <p:nvSpPr>
          <p:cNvPr id="16425" name="TextBox 7"/>
          <p:cNvSpPr txBox="1">
            <a:spLocks noChangeArrowheads="1"/>
          </p:cNvSpPr>
          <p:nvPr/>
        </p:nvSpPr>
        <p:spPr bwMode="auto">
          <a:xfrm>
            <a:off x="4427538" y="6488113"/>
            <a:ext cx="4211637" cy="369887"/>
          </a:xfrm>
          <a:prstGeom prst="rect">
            <a:avLst/>
          </a:prstGeom>
          <a:noFill/>
          <a:ln w="9525">
            <a:noFill/>
            <a:miter lim="800000"/>
            <a:headEnd/>
            <a:tailEnd/>
          </a:ln>
        </p:spPr>
        <p:txBody>
          <a:bodyPr wrap="none">
            <a:spAutoFit/>
          </a:bodyPr>
          <a:lstStyle/>
          <a:p>
            <a:r>
              <a:rPr lang="en-US" sz="1800" dirty="0">
                <a:latin typeface="Calibri" pitchFamily="34" charset="0"/>
                <a:cs typeface="Calibri" pitchFamily="34" charset="0"/>
              </a:rPr>
              <a:t>Manton et al. PNAS. 2006:103(48):18734-9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9750" y="1193800"/>
          <a:ext cx="8208912" cy="5059722"/>
        </p:xfrm>
        <a:graphic>
          <a:graphicData uri="http://schemas.openxmlformats.org/drawingml/2006/table">
            <a:tbl>
              <a:tblPr firstRow="1" bandRow="1">
                <a:tableStyleId>{5C22544A-7EE6-4342-B048-85BDC9FD1C3A}</a:tableStyleId>
              </a:tblPr>
              <a:tblGrid>
                <a:gridCol w="3096146"/>
                <a:gridCol w="1656184"/>
                <a:gridCol w="1800200"/>
                <a:gridCol w="1656382"/>
              </a:tblGrid>
              <a:tr h="1180815">
                <a:tc>
                  <a:txBody>
                    <a:bodyPr/>
                    <a:lstStyle/>
                    <a:p>
                      <a:pPr algn="ctr"/>
                      <a:endParaRPr lang="en-US" sz="2400" dirty="0"/>
                    </a:p>
                  </a:txBody>
                  <a:tcPr/>
                </a:tc>
                <a:tc>
                  <a:txBody>
                    <a:bodyPr/>
                    <a:lstStyle/>
                    <a:p>
                      <a:pPr algn="ctr"/>
                      <a:r>
                        <a:rPr lang="en-US" sz="2400" dirty="0" smtClean="0"/>
                        <a:t>2005-2010</a:t>
                      </a:r>
                      <a:endParaRPr lang="en-US" sz="2400" dirty="0"/>
                    </a:p>
                  </a:txBody>
                  <a:tcPr/>
                </a:tc>
                <a:tc>
                  <a:txBody>
                    <a:bodyPr/>
                    <a:lstStyle/>
                    <a:p>
                      <a:pPr algn="ctr"/>
                      <a:r>
                        <a:rPr lang="en-US" sz="2400" dirty="0" smtClean="0"/>
                        <a:t>2025-2030</a:t>
                      </a:r>
                      <a:endParaRPr lang="en-US" sz="2400" dirty="0"/>
                    </a:p>
                  </a:txBody>
                  <a:tcPr/>
                </a:tc>
                <a:tc>
                  <a:txBody>
                    <a:bodyPr/>
                    <a:lstStyle/>
                    <a:p>
                      <a:pPr algn="ctr"/>
                      <a:r>
                        <a:rPr lang="en-US" sz="2400" dirty="0" smtClean="0"/>
                        <a:t>2045-2050</a:t>
                      </a:r>
                      <a:endParaRPr lang="en-US" sz="2400" dirty="0"/>
                    </a:p>
                  </a:txBody>
                  <a:tcPr/>
                </a:tc>
              </a:tr>
              <a:tr h="1180815">
                <a:tc>
                  <a:txBody>
                    <a:bodyPr/>
                    <a:lstStyle/>
                    <a:p>
                      <a:pPr algn="ctr"/>
                      <a:r>
                        <a:rPr lang="en-US" sz="2400" dirty="0" smtClean="0"/>
                        <a:t>Old Age Dependency</a:t>
                      </a:r>
                      <a:r>
                        <a:rPr lang="en-US" sz="2400" baseline="0" dirty="0" smtClean="0"/>
                        <a:t> Ratios</a:t>
                      </a:r>
                    </a:p>
                    <a:p>
                      <a:pPr algn="ctr"/>
                      <a:r>
                        <a:rPr lang="en-US" sz="2400" baseline="0" dirty="0" smtClean="0"/>
                        <a:t>(OADRs)</a:t>
                      </a:r>
                      <a:endParaRPr lang="en-US" sz="2400" dirty="0"/>
                    </a:p>
                  </a:txBody>
                  <a:tcPr/>
                </a:tc>
                <a:tc>
                  <a:txBody>
                    <a:bodyPr/>
                    <a:lstStyle/>
                    <a:p>
                      <a:pPr algn="ctr"/>
                      <a:r>
                        <a:rPr lang="en-US" sz="2400" dirty="0" smtClean="0"/>
                        <a:t>0.28</a:t>
                      </a:r>
                      <a:endParaRPr lang="en-US" sz="2400" dirty="0"/>
                    </a:p>
                  </a:txBody>
                  <a:tcPr/>
                </a:tc>
                <a:tc>
                  <a:txBody>
                    <a:bodyPr/>
                    <a:lstStyle/>
                    <a:p>
                      <a:pPr algn="ctr"/>
                      <a:r>
                        <a:rPr lang="en-US" sz="2400" dirty="0" smtClean="0"/>
                        <a:t>0.41</a:t>
                      </a:r>
                      <a:endParaRPr lang="en-US" sz="2400" dirty="0"/>
                    </a:p>
                  </a:txBody>
                  <a:tcPr/>
                </a:tc>
                <a:tc>
                  <a:txBody>
                    <a:bodyPr/>
                    <a:lstStyle/>
                    <a:p>
                      <a:pPr algn="ctr"/>
                      <a:r>
                        <a:rPr lang="en-US" sz="4400" b="1" dirty="0" smtClean="0">
                          <a:solidFill>
                            <a:srgbClr val="FF0000"/>
                          </a:solidFill>
                        </a:rPr>
                        <a:t>0.53</a:t>
                      </a:r>
                      <a:endParaRPr lang="en-US" sz="4400" b="1" dirty="0">
                        <a:solidFill>
                          <a:srgbClr val="FF0000"/>
                        </a:solidFill>
                      </a:endParaRPr>
                    </a:p>
                  </a:txBody>
                  <a:tcPr/>
                </a:tc>
              </a:tr>
              <a:tr h="1501467">
                <a:tc>
                  <a:txBody>
                    <a:bodyPr/>
                    <a:lstStyle/>
                    <a:p>
                      <a:pPr algn="ctr"/>
                      <a:r>
                        <a:rPr lang="en-US" sz="2400" dirty="0" smtClean="0"/>
                        <a:t>Prospective</a:t>
                      </a:r>
                      <a:r>
                        <a:rPr lang="en-US" sz="2400" baseline="0" dirty="0" smtClean="0"/>
                        <a:t> Old Age Dependency Ratios</a:t>
                      </a:r>
                    </a:p>
                    <a:p>
                      <a:pPr algn="ctr"/>
                      <a:r>
                        <a:rPr lang="en-US" sz="2400" baseline="0" dirty="0" smtClean="0"/>
                        <a:t>(POADRs)</a:t>
                      </a:r>
                      <a:endParaRPr lang="en-US" sz="2400" dirty="0"/>
                    </a:p>
                  </a:txBody>
                  <a:tcPr/>
                </a:tc>
                <a:tc>
                  <a:txBody>
                    <a:bodyPr/>
                    <a:lstStyle/>
                    <a:p>
                      <a:pPr algn="ctr"/>
                      <a:r>
                        <a:rPr lang="en-US" sz="2400" dirty="0" smtClean="0"/>
                        <a:t>0.19</a:t>
                      </a:r>
                      <a:endParaRPr lang="en-US" sz="2400" dirty="0"/>
                    </a:p>
                  </a:txBody>
                  <a:tcPr/>
                </a:tc>
                <a:tc>
                  <a:txBody>
                    <a:bodyPr/>
                    <a:lstStyle/>
                    <a:p>
                      <a:pPr algn="ctr"/>
                      <a:r>
                        <a:rPr lang="en-US" sz="2400" dirty="0" smtClean="0"/>
                        <a:t>0.23</a:t>
                      </a:r>
                      <a:endParaRPr lang="en-US" sz="2400" dirty="0"/>
                    </a:p>
                  </a:txBody>
                  <a:tcPr/>
                </a:tc>
                <a:tc>
                  <a:txBody>
                    <a:bodyPr/>
                    <a:lstStyle/>
                    <a:p>
                      <a:pPr algn="ctr"/>
                      <a:r>
                        <a:rPr lang="en-US" sz="4400" b="1" dirty="0" smtClean="0">
                          <a:solidFill>
                            <a:srgbClr val="FF0000"/>
                          </a:solidFill>
                        </a:rPr>
                        <a:t>0.27</a:t>
                      </a:r>
                      <a:endParaRPr lang="en-US" sz="4400" b="1" dirty="0">
                        <a:solidFill>
                          <a:srgbClr val="FF0000"/>
                        </a:solidFill>
                      </a:endParaRPr>
                    </a:p>
                  </a:txBody>
                  <a:tcPr/>
                </a:tc>
              </a:tr>
              <a:tr h="1180815">
                <a:tc>
                  <a:txBody>
                    <a:bodyPr/>
                    <a:lstStyle/>
                    <a:p>
                      <a:pPr algn="ctr"/>
                      <a:r>
                        <a:rPr lang="en-US" sz="2400" dirty="0" smtClean="0"/>
                        <a:t>Adult Disability Dependency Ratios</a:t>
                      </a:r>
                    </a:p>
                    <a:p>
                      <a:pPr algn="ctr"/>
                      <a:r>
                        <a:rPr lang="en-US" sz="2400" dirty="0" smtClean="0"/>
                        <a:t>(ADDRs)</a:t>
                      </a:r>
                      <a:endParaRPr lang="en-US" sz="2400" dirty="0"/>
                    </a:p>
                  </a:txBody>
                  <a:tcPr/>
                </a:tc>
                <a:tc>
                  <a:txBody>
                    <a:bodyPr/>
                    <a:lstStyle/>
                    <a:p>
                      <a:pPr algn="ctr"/>
                      <a:r>
                        <a:rPr lang="en-US" sz="4400" b="1" dirty="0" smtClean="0">
                          <a:solidFill>
                            <a:srgbClr val="FF0000"/>
                          </a:solidFill>
                        </a:rPr>
                        <a:t>0.11</a:t>
                      </a:r>
                      <a:endParaRPr lang="en-US" sz="4400" b="1" dirty="0">
                        <a:solidFill>
                          <a:srgbClr val="FF0000"/>
                        </a:solidFill>
                      </a:endParaRPr>
                    </a:p>
                  </a:txBody>
                  <a:tcPr/>
                </a:tc>
                <a:tc>
                  <a:txBody>
                    <a:bodyPr/>
                    <a:lstStyle/>
                    <a:p>
                      <a:pPr algn="ctr"/>
                      <a:r>
                        <a:rPr lang="en-US" sz="4400" b="1" dirty="0" smtClean="0">
                          <a:solidFill>
                            <a:srgbClr val="FF0000"/>
                          </a:solidFill>
                        </a:rPr>
                        <a:t>0.12</a:t>
                      </a:r>
                      <a:endParaRPr lang="en-US" sz="4400" b="1" dirty="0">
                        <a:solidFill>
                          <a:srgbClr val="FF0000"/>
                        </a:solidFill>
                      </a:endParaRPr>
                    </a:p>
                  </a:txBody>
                  <a:tcPr/>
                </a:tc>
                <a:tc>
                  <a:txBody>
                    <a:bodyPr/>
                    <a:lstStyle/>
                    <a:p>
                      <a:pPr algn="ctr"/>
                      <a:r>
                        <a:rPr lang="en-US" sz="4400" b="1" dirty="0" smtClean="0">
                          <a:solidFill>
                            <a:srgbClr val="FF0000"/>
                          </a:solidFill>
                        </a:rPr>
                        <a:t>0.12</a:t>
                      </a:r>
                      <a:endParaRPr lang="en-US" sz="4400" b="1" dirty="0">
                        <a:solidFill>
                          <a:srgbClr val="FF0000"/>
                        </a:solidFill>
                      </a:endParaRPr>
                    </a:p>
                  </a:txBody>
                  <a:tcPr/>
                </a:tc>
              </a:tr>
            </a:tbl>
          </a:graphicData>
        </a:graphic>
      </p:graphicFrame>
      <p:sp>
        <p:nvSpPr>
          <p:cNvPr id="17437" name="TextBox 2"/>
          <p:cNvSpPr txBox="1">
            <a:spLocks noChangeArrowheads="1"/>
          </p:cNvSpPr>
          <p:nvPr/>
        </p:nvSpPr>
        <p:spPr bwMode="auto">
          <a:xfrm>
            <a:off x="395288" y="404813"/>
            <a:ext cx="8424862" cy="584200"/>
          </a:xfrm>
          <a:prstGeom prst="rect">
            <a:avLst/>
          </a:prstGeom>
          <a:noFill/>
          <a:ln w="9525">
            <a:noFill/>
            <a:miter lim="800000"/>
            <a:headEnd/>
            <a:tailEnd/>
          </a:ln>
        </p:spPr>
        <p:txBody>
          <a:bodyPr>
            <a:spAutoFit/>
          </a:bodyPr>
          <a:lstStyle/>
          <a:p>
            <a:pPr algn="ctr"/>
            <a:r>
              <a:rPr lang="en-US" sz="3200" b="1" dirty="0">
                <a:latin typeface="Calibri" pitchFamily="34" charset="0"/>
                <a:cs typeface="Calibri" pitchFamily="34" charset="0"/>
              </a:rPr>
              <a:t>Dependency of the elderly in wealthy countries</a:t>
            </a:r>
          </a:p>
        </p:txBody>
      </p:sp>
      <p:sp>
        <p:nvSpPr>
          <p:cNvPr id="17438" name="TextBox 3"/>
          <p:cNvSpPr txBox="1">
            <a:spLocks noChangeArrowheads="1"/>
          </p:cNvSpPr>
          <p:nvPr/>
        </p:nvSpPr>
        <p:spPr bwMode="auto">
          <a:xfrm>
            <a:off x="611188" y="6396038"/>
            <a:ext cx="8137525" cy="400050"/>
          </a:xfrm>
          <a:prstGeom prst="rect">
            <a:avLst/>
          </a:prstGeom>
          <a:noFill/>
          <a:ln w="9525">
            <a:noFill/>
            <a:miter lim="800000"/>
            <a:headEnd/>
            <a:tailEnd/>
          </a:ln>
        </p:spPr>
        <p:txBody>
          <a:bodyPr>
            <a:spAutoFit/>
          </a:bodyPr>
          <a:lstStyle/>
          <a:p>
            <a:pPr algn="r"/>
            <a:r>
              <a:rPr lang="en-US" sz="2000" dirty="0">
                <a:latin typeface="Calibri" pitchFamily="34" charset="0"/>
                <a:cs typeface="Calibri" pitchFamily="34" charset="0"/>
              </a:rPr>
              <a:t>W Sanderson. Science. 2010;329:1287-8. Canada was not included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 1"/>
          <p:cNvGraphicFramePr/>
          <p:nvPr/>
        </p:nvGraphicFramePr>
        <p:xfrm>
          <a:off x="611560" y="908720"/>
          <a:ext cx="8064896"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26627" name="TextBox 2"/>
          <p:cNvSpPr txBox="1">
            <a:spLocks noChangeArrowheads="1"/>
          </p:cNvSpPr>
          <p:nvPr/>
        </p:nvSpPr>
        <p:spPr bwMode="auto">
          <a:xfrm>
            <a:off x="5867400" y="6381750"/>
            <a:ext cx="3062288" cy="338138"/>
          </a:xfrm>
          <a:prstGeom prst="rect">
            <a:avLst/>
          </a:prstGeom>
          <a:noFill/>
          <a:ln w="9525">
            <a:noFill/>
            <a:miter lim="800000"/>
            <a:headEnd/>
            <a:tailEnd/>
          </a:ln>
        </p:spPr>
        <p:txBody>
          <a:bodyPr wrap="none">
            <a:spAutoFit/>
          </a:bodyPr>
          <a:lstStyle/>
          <a:p>
            <a:r>
              <a:rPr lang="en-US" sz="1600" dirty="0">
                <a:latin typeface="Calibri" pitchFamily="34" charset="0"/>
                <a:cs typeface="Calibri" pitchFamily="34" charset="0"/>
              </a:rPr>
              <a:t>From Mackenzie and Rachlis 2010</a:t>
            </a:r>
          </a:p>
        </p:txBody>
      </p:sp>
      <p:sp>
        <p:nvSpPr>
          <p:cNvPr id="26628" name="TextBox 3"/>
          <p:cNvSpPr txBox="1">
            <a:spLocks noChangeArrowheads="1"/>
          </p:cNvSpPr>
          <p:nvPr/>
        </p:nvSpPr>
        <p:spPr bwMode="auto">
          <a:xfrm>
            <a:off x="1258888" y="404813"/>
            <a:ext cx="7885112" cy="522287"/>
          </a:xfrm>
          <a:prstGeom prst="rect">
            <a:avLst/>
          </a:prstGeom>
          <a:noFill/>
          <a:ln w="9525">
            <a:noFill/>
            <a:miter lim="800000"/>
            <a:headEnd/>
            <a:tailEnd/>
          </a:ln>
        </p:spPr>
        <p:txBody>
          <a:bodyPr>
            <a:spAutoFit/>
          </a:bodyPr>
          <a:lstStyle/>
          <a:p>
            <a:r>
              <a:rPr lang="en-US" sz="2800" b="1" dirty="0">
                <a:latin typeface="Calibri" pitchFamily="34" charset="0"/>
                <a:cs typeface="Calibri" pitchFamily="34" charset="0"/>
              </a:rPr>
              <a:t>Annual impact of Aging on health costs 2010-2036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p:cNvSpPr>
            <a:spLocks noGrp="1"/>
          </p:cNvSpPr>
          <p:nvPr>
            <p:ph type="body" idx="1"/>
          </p:nvPr>
        </p:nvSpPr>
        <p:spPr>
          <a:xfrm>
            <a:off x="684213" y="1052513"/>
            <a:ext cx="7772400" cy="3455987"/>
          </a:xfrm>
        </p:spPr>
        <p:txBody>
          <a:bodyPr/>
          <a:lstStyle/>
          <a:p>
            <a:r>
              <a:rPr lang="en-US" sz="3600" dirty="0" smtClean="0">
                <a:solidFill>
                  <a:schemeClr val="tx1"/>
                </a:solidFill>
              </a:rPr>
              <a:t>“It is not the aging of our population that threatens to precipitate a financial crisis in health care, but a failure to examine and make appropriate changes to our health care system, especially patterns of utilization.”</a:t>
            </a:r>
          </a:p>
        </p:txBody>
      </p:sp>
      <p:sp>
        <p:nvSpPr>
          <p:cNvPr id="27651" name="TextBox 4"/>
          <p:cNvSpPr txBox="1">
            <a:spLocks noChangeArrowheads="1"/>
          </p:cNvSpPr>
          <p:nvPr/>
        </p:nvSpPr>
        <p:spPr bwMode="auto">
          <a:xfrm>
            <a:off x="3059113" y="5229225"/>
            <a:ext cx="5556250" cy="461963"/>
          </a:xfrm>
          <a:prstGeom prst="rect">
            <a:avLst/>
          </a:prstGeom>
          <a:noFill/>
          <a:ln w="9525">
            <a:noFill/>
            <a:miter lim="800000"/>
            <a:headEnd/>
            <a:tailEnd/>
          </a:ln>
        </p:spPr>
        <p:txBody>
          <a:bodyPr wrap="none">
            <a:spAutoFit/>
          </a:bodyPr>
          <a:lstStyle/>
          <a:p>
            <a:r>
              <a:rPr lang="en-US" dirty="0">
                <a:latin typeface="Calibri" pitchFamily="34" charset="0"/>
                <a:cs typeface="Calibri" pitchFamily="34" charset="0"/>
              </a:rPr>
              <a:t>Dr. William Dalziel. CMAJ. 1996;115:1584-6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1354137"/>
          </a:xfrm>
        </p:spPr>
        <p:txBody>
          <a:bodyPr/>
          <a:lstStyle/>
          <a:p>
            <a:pPr marL="342900" indent="-342900"/>
            <a:r>
              <a:rPr lang="en-US" sz="4000" b="1" dirty="0" smtClean="0"/>
              <a:t>Most of health care’s problems are due to antiquated, processes of care</a:t>
            </a:r>
          </a:p>
        </p:txBody>
      </p:sp>
      <p:pic>
        <p:nvPicPr>
          <p:cNvPr id="28675" name="Picture 2" descr="C:\Users\Michael\AppData\Local\Microsoft\Windows\Temporary Internet Files\Content.IE5\TCLDYJ3W\MC900197694[1].wmf"/>
          <p:cNvPicPr>
            <a:picLocks noChangeAspect="1" noChangeArrowheads="1"/>
          </p:cNvPicPr>
          <p:nvPr/>
        </p:nvPicPr>
        <p:blipFill>
          <a:blip r:embed="rId2" cstate="print"/>
          <a:srcRect/>
          <a:stretch>
            <a:fillRect/>
          </a:stretch>
        </p:blipFill>
        <p:spPr bwMode="auto">
          <a:xfrm>
            <a:off x="1258888" y="2616200"/>
            <a:ext cx="6481762" cy="261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type="chart" idx="1"/>
          </p:nvPr>
        </p:nvGraphicFramePr>
        <p:xfrm>
          <a:off x="4763" y="1524000"/>
          <a:ext cx="4560887" cy="4470400"/>
        </p:xfrm>
        <a:graphic>
          <a:graphicData uri="http://schemas.openxmlformats.org/presentationml/2006/ole">
            <p:oleObj spid="_x0000_s1028" r:id="rId3" imgW="4560203" imgH="4468755" progId="Excel.Sheet.8">
              <p:embed/>
            </p:oleObj>
          </a:graphicData>
        </a:graphic>
      </p:graphicFrame>
      <p:sp>
        <p:nvSpPr>
          <p:cNvPr id="1028" name="Rectangle 3"/>
          <p:cNvSpPr>
            <a:spLocks noGrp="1" noChangeArrowheads="1"/>
          </p:cNvSpPr>
          <p:nvPr>
            <p:ph type="title"/>
          </p:nvPr>
        </p:nvSpPr>
        <p:spPr>
          <a:xfrm>
            <a:off x="0" y="92075"/>
            <a:ext cx="9144000" cy="600075"/>
          </a:xfrm>
        </p:spPr>
        <p:txBody>
          <a:bodyPr anchor="t" anchorCtr="1"/>
          <a:lstStyle/>
          <a:p>
            <a:pPr eaLnBrk="1" hangingPunct="1"/>
            <a:r>
              <a:rPr lang="en-US" sz="3200" b="1" dirty="0" smtClean="0"/>
              <a:t>After-Hours Care and Emergency Room Use</a:t>
            </a:r>
          </a:p>
        </p:txBody>
      </p:sp>
      <p:sp>
        <p:nvSpPr>
          <p:cNvPr id="29702" name="Text Box 4"/>
          <p:cNvSpPr txBox="1">
            <a:spLocks noChangeArrowheads="1"/>
          </p:cNvSpPr>
          <p:nvPr/>
        </p:nvSpPr>
        <p:spPr bwMode="auto">
          <a:xfrm>
            <a:off x="50800" y="1473200"/>
            <a:ext cx="1295400" cy="368300"/>
          </a:xfrm>
          <a:prstGeom prst="rect">
            <a:avLst/>
          </a:prstGeom>
          <a:noFill/>
          <a:ln w="9525">
            <a:noFill/>
            <a:miter lim="800000"/>
            <a:headEnd/>
            <a:tailEnd/>
          </a:ln>
        </p:spPr>
        <p:txBody>
          <a:bodyPr>
            <a:spAutoFit/>
          </a:bodyPr>
          <a:lstStyle/>
          <a:p>
            <a:pPr>
              <a:defRPr/>
            </a:pPr>
            <a:r>
              <a:rPr lang="en-US" sz="1800" dirty="0">
                <a:latin typeface="+mj-lt"/>
                <a:cs typeface="Arial" charset="0"/>
              </a:rPr>
              <a:t>Percent</a:t>
            </a:r>
          </a:p>
        </p:txBody>
      </p:sp>
      <p:graphicFrame>
        <p:nvGraphicFramePr>
          <p:cNvPr id="1027" name="Object 3"/>
          <p:cNvGraphicFramePr>
            <a:graphicFrameLocks noChangeAspect="1"/>
          </p:cNvGraphicFramePr>
          <p:nvPr/>
        </p:nvGraphicFramePr>
        <p:xfrm>
          <a:off x="4572000" y="1519238"/>
          <a:ext cx="4424363" cy="4478337"/>
        </p:xfrm>
        <a:graphic>
          <a:graphicData uri="http://schemas.openxmlformats.org/presentationml/2006/ole">
            <p:oleObj spid="_x0000_s1029" r:id="rId4" imgW="4426080" imgH="4480948" progId="Excel.Sheet.8">
              <p:embed/>
            </p:oleObj>
          </a:graphicData>
        </a:graphic>
      </p:graphicFrame>
      <p:sp>
        <p:nvSpPr>
          <p:cNvPr id="29703" name="Text Box 6"/>
          <p:cNvSpPr txBox="1">
            <a:spLocks noChangeArrowheads="1"/>
          </p:cNvSpPr>
          <p:nvPr/>
        </p:nvSpPr>
        <p:spPr bwMode="auto">
          <a:xfrm>
            <a:off x="179388" y="765175"/>
            <a:ext cx="4608512" cy="769938"/>
          </a:xfrm>
          <a:prstGeom prst="rect">
            <a:avLst/>
          </a:prstGeom>
          <a:noFill/>
          <a:ln w="9525">
            <a:noFill/>
            <a:miter lim="800000"/>
            <a:headEnd/>
            <a:tailEnd/>
          </a:ln>
        </p:spPr>
        <p:txBody>
          <a:bodyPr>
            <a:spAutoFit/>
          </a:bodyPr>
          <a:lstStyle/>
          <a:p>
            <a:pPr algn="ctr">
              <a:defRPr/>
            </a:pPr>
            <a:r>
              <a:rPr lang="en-US" sz="2200" b="1" dirty="0">
                <a:latin typeface="+mj-lt"/>
                <a:cs typeface="Arial" charset="0"/>
              </a:rPr>
              <a:t>Difficulty getting after-hours care without going to the emergency room</a:t>
            </a:r>
          </a:p>
        </p:txBody>
      </p:sp>
      <p:sp>
        <p:nvSpPr>
          <p:cNvPr id="29704" name="Text Box 7"/>
          <p:cNvSpPr txBox="1">
            <a:spLocks noChangeArrowheads="1"/>
          </p:cNvSpPr>
          <p:nvPr/>
        </p:nvSpPr>
        <p:spPr bwMode="auto">
          <a:xfrm>
            <a:off x="4724400" y="838200"/>
            <a:ext cx="4267200" cy="769938"/>
          </a:xfrm>
          <a:prstGeom prst="rect">
            <a:avLst/>
          </a:prstGeom>
          <a:noFill/>
          <a:ln w="9525">
            <a:noFill/>
            <a:miter lim="800000"/>
            <a:headEnd/>
            <a:tailEnd/>
          </a:ln>
        </p:spPr>
        <p:txBody>
          <a:bodyPr>
            <a:spAutoFit/>
          </a:bodyPr>
          <a:lstStyle/>
          <a:p>
            <a:pPr algn="ctr">
              <a:defRPr/>
            </a:pPr>
            <a:r>
              <a:rPr lang="en-US" sz="2200" b="1" dirty="0">
                <a:latin typeface="+mj-lt"/>
                <a:cs typeface="Arial" charset="0"/>
              </a:rPr>
              <a:t>Used emergency room in past two years</a:t>
            </a:r>
          </a:p>
        </p:txBody>
      </p:sp>
      <p:sp>
        <p:nvSpPr>
          <p:cNvPr id="14" name="Rectangle 83"/>
          <p:cNvSpPr>
            <a:spLocks noChangeArrowheads="1"/>
          </p:cNvSpPr>
          <p:nvPr/>
        </p:nvSpPr>
        <p:spPr bwMode="auto">
          <a:xfrm>
            <a:off x="36513" y="6540500"/>
            <a:ext cx="7431087" cy="274638"/>
          </a:xfrm>
          <a:prstGeom prst="rect">
            <a:avLst/>
          </a:prstGeom>
          <a:noFill/>
          <a:ln w="9525">
            <a:noFill/>
            <a:miter lim="800000"/>
            <a:headEnd/>
            <a:tailEnd/>
          </a:ln>
        </p:spPr>
        <p:txBody>
          <a:bodyPr/>
          <a:lstStyle/>
          <a:p>
            <a:pPr>
              <a:defRPr/>
            </a:pPr>
            <a:r>
              <a:rPr lang="en-US" sz="1200" dirty="0">
                <a:latin typeface="+mj-lt"/>
                <a:cs typeface="Arial" charset="0"/>
              </a:rPr>
              <a:t>Source: 2011 Commonwealth Fund International Health Policy Survey of Sicker Adults in Eleven Countries.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476250"/>
            <a:ext cx="9144000" cy="457200"/>
          </a:xfrm>
        </p:spPr>
        <p:txBody>
          <a:bodyPr anchor="t" anchorCtr="1"/>
          <a:lstStyle/>
          <a:p>
            <a:pPr eaLnBrk="1" hangingPunct="1"/>
            <a:r>
              <a:rPr lang="en-US" sz="2800" b="1" dirty="0" smtClean="0"/>
              <a:t>Waited Less Than a Month to See Specialist</a:t>
            </a:r>
          </a:p>
        </p:txBody>
      </p:sp>
      <p:graphicFrame>
        <p:nvGraphicFramePr>
          <p:cNvPr id="2050" name="Object 2"/>
          <p:cNvGraphicFramePr>
            <a:graphicFrameLocks noChangeAspect="1"/>
          </p:cNvGraphicFramePr>
          <p:nvPr/>
        </p:nvGraphicFramePr>
        <p:xfrm>
          <a:off x="166688" y="1228725"/>
          <a:ext cx="8694737" cy="4483100"/>
        </p:xfrm>
        <a:graphic>
          <a:graphicData uri="http://schemas.openxmlformats.org/presentationml/2006/ole">
            <p:oleObj spid="_x0000_s2051" r:id="rId3" imgW="8699746" imgH="4480948" progId="Excel.Sheet.8">
              <p:embed/>
            </p:oleObj>
          </a:graphicData>
        </a:graphic>
      </p:graphicFrame>
      <p:sp>
        <p:nvSpPr>
          <p:cNvPr id="31749" name="Text Box 5"/>
          <p:cNvSpPr txBox="1">
            <a:spLocks noChangeArrowheads="1"/>
          </p:cNvSpPr>
          <p:nvPr/>
        </p:nvSpPr>
        <p:spPr bwMode="auto">
          <a:xfrm>
            <a:off x="169863" y="990600"/>
            <a:ext cx="1143000" cy="400050"/>
          </a:xfrm>
          <a:prstGeom prst="rect">
            <a:avLst/>
          </a:prstGeom>
          <a:noFill/>
          <a:ln w="9525">
            <a:noFill/>
            <a:miter lim="800000"/>
            <a:headEnd/>
            <a:tailEnd/>
          </a:ln>
        </p:spPr>
        <p:txBody>
          <a:bodyPr>
            <a:spAutoFit/>
          </a:bodyPr>
          <a:lstStyle/>
          <a:p>
            <a:pPr>
              <a:defRPr/>
            </a:pPr>
            <a:r>
              <a:rPr lang="en-US" sz="2000" dirty="0">
                <a:latin typeface="+mj-lt"/>
                <a:cs typeface="Arial" charset="0"/>
              </a:rPr>
              <a:t>Percent</a:t>
            </a:r>
          </a:p>
        </p:txBody>
      </p:sp>
      <p:sp>
        <p:nvSpPr>
          <p:cNvPr id="11" name="Rectangle 83"/>
          <p:cNvSpPr>
            <a:spLocks noChangeArrowheads="1"/>
          </p:cNvSpPr>
          <p:nvPr/>
        </p:nvSpPr>
        <p:spPr bwMode="auto">
          <a:xfrm>
            <a:off x="36513" y="6357938"/>
            <a:ext cx="7431087" cy="461962"/>
          </a:xfrm>
          <a:prstGeom prst="rect">
            <a:avLst/>
          </a:prstGeom>
          <a:noFill/>
          <a:ln w="9525">
            <a:noFill/>
            <a:miter lim="800000"/>
            <a:headEnd/>
            <a:tailEnd/>
          </a:ln>
        </p:spPr>
        <p:txBody>
          <a:bodyPr>
            <a:spAutoFit/>
          </a:bodyPr>
          <a:lstStyle/>
          <a:p>
            <a:pPr>
              <a:defRPr/>
            </a:pPr>
            <a:r>
              <a:rPr lang="en-US" sz="1200" dirty="0">
                <a:latin typeface="+mj-lt"/>
                <a:cs typeface="Arial" charset="0"/>
              </a:rPr>
              <a:t>Base: Saw or needed to see a specialist in the past two years.</a:t>
            </a:r>
          </a:p>
          <a:p>
            <a:pPr>
              <a:defRPr/>
            </a:pPr>
            <a:r>
              <a:rPr lang="en-US" sz="1200" dirty="0">
                <a:latin typeface="+mj-lt"/>
                <a:cs typeface="Arial" charset="0"/>
              </a:rPr>
              <a:t>Source: 2011 Commonwealth Fund International Health Policy Survey of Sicker Adults in Eleven Countries.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ichael\AppData\Local\Microsoft\Windows\Temporary Internet Files\Content.IE5\WY6MBCPR\MC900105224[1].wmf"/>
          <p:cNvPicPr>
            <a:picLocks noChangeAspect="1" noChangeArrowheads="1"/>
          </p:cNvPicPr>
          <p:nvPr/>
        </p:nvPicPr>
        <p:blipFill>
          <a:blip r:embed="rId2" cstate="print"/>
          <a:srcRect/>
          <a:stretch>
            <a:fillRect/>
          </a:stretch>
        </p:blipFill>
        <p:spPr bwMode="auto">
          <a:xfrm>
            <a:off x="2339975" y="1341438"/>
            <a:ext cx="4392613"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477962"/>
          </a:xfrm>
        </p:spPr>
        <p:txBody>
          <a:bodyPr/>
          <a:lstStyle/>
          <a:p>
            <a:pPr algn="l"/>
            <a:r>
              <a:rPr lang="en-US" b="1" dirty="0" smtClean="0"/>
              <a:t>Spine surgeons in Ontario: A wasted precious resource</a:t>
            </a:r>
          </a:p>
        </p:txBody>
      </p:sp>
      <p:sp>
        <p:nvSpPr>
          <p:cNvPr id="29699" name="Content Placeholder 2"/>
          <p:cNvSpPr>
            <a:spLocks noGrp="1"/>
          </p:cNvSpPr>
          <p:nvPr>
            <p:ph idx="1"/>
          </p:nvPr>
        </p:nvSpPr>
        <p:spPr>
          <a:xfrm>
            <a:off x="838200" y="2133600"/>
            <a:ext cx="7848600" cy="3992563"/>
          </a:xfrm>
        </p:spPr>
        <p:txBody>
          <a:bodyPr/>
          <a:lstStyle/>
          <a:p>
            <a:r>
              <a:rPr lang="en-US" dirty="0" smtClean="0"/>
              <a:t>Only 10% of patients referred to a spine surgeon actually need surgery</a:t>
            </a:r>
          </a:p>
          <a:p>
            <a:r>
              <a:rPr lang="en-US" dirty="0" smtClean="0"/>
              <a:t>$24 million in unnecessary MRI scans</a:t>
            </a:r>
          </a:p>
        </p:txBody>
      </p:sp>
      <p:sp>
        <p:nvSpPr>
          <p:cNvPr id="29700" name="TextBox 4"/>
          <p:cNvSpPr txBox="1">
            <a:spLocks noChangeArrowheads="1"/>
          </p:cNvSpPr>
          <p:nvPr/>
        </p:nvSpPr>
        <p:spPr bwMode="auto">
          <a:xfrm>
            <a:off x="684213" y="6308725"/>
            <a:ext cx="6924675" cy="246063"/>
          </a:xfrm>
          <a:prstGeom prst="rect">
            <a:avLst/>
          </a:prstGeom>
          <a:noFill/>
          <a:ln w="9525">
            <a:noFill/>
            <a:miter lim="800000"/>
            <a:headEnd/>
            <a:tailEnd/>
          </a:ln>
        </p:spPr>
        <p:txBody>
          <a:bodyPr wrap="none">
            <a:spAutoFit/>
          </a:bodyPr>
          <a:lstStyle/>
          <a:p>
            <a:r>
              <a:rPr lang="en-US" sz="1000" b="1" dirty="0"/>
              <a:t>(</a:t>
            </a:r>
            <a:r>
              <a:rPr lang="en-US" sz="1000" b="1" dirty="0">
                <a:hlinkClick r:id="rId2"/>
              </a:rPr>
              <a:t>http://www.theglobeandmail.com/news/opinions/editorials/spine-surgery-can-become-much-more-efficient/article2023173</a:t>
            </a:r>
            <a:r>
              <a:rPr lang="en-US" sz="1000" b="1" dirty="0"/>
              <a:t>)</a:t>
            </a:r>
            <a:endParaRPr lang="en-US" sz="1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7812088" y="1125538"/>
            <a:ext cx="962025" cy="1693862"/>
            <a:chOff x="2517" y="1692"/>
            <a:chExt cx="1030" cy="1232"/>
          </a:xfrm>
        </p:grpSpPr>
        <p:sp>
          <p:nvSpPr>
            <p:cNvPr id="30749" name="Oval 3"/>
            <p:cNvSpPr>
              <a:spLocks noChangeArrowheads="1"/>
            </p:cNvSpPr>
            <p:nvPr/>
          </p:nvSpPr>
          <p:spPr bwMode="auto">
            <a:xfrm>
              <a:off x="2522" y="2043"/>
              <a:ext cx="881" cy="881"/>
            </a:xfrm>
            <a:prstGeom prst="ellipse">
              <a:avLst/>
            </a:prstGeom>
            <a:gradFill rotWithShape="1">
              <a:gsLst>
                <a:gs pos="0">
                  <a:schemeClr val="bg1"/>
                </a:gs>
                <a:gs pos="100000">
                  <a:schemeClr val="accent1">
                    <a:alpha val="75000"/>
                  </a:schemeClr>
                </a:gs>
              </a:gsLst>
              <a:path path="shape">
                <a:fillToRect l="50000" t="50000" r="50000" b="50000"/>
              </a:path>
            </a:gradFill>
            <a:ln w="9525" algn="ctr">
              <a:solidFill>
                <a:schemeClr val="tx1"/>
              </a:solidFill>
              <a:round/>
              <a:headEnd/>
              <a:tailEnd/>
            </a:ln>
          </p:spPr>
          <p:txBody>
            <a:bodyPr wrap="none" anchor="ctr"/>
            <a:lstStyle/>
            <a:p>
              <a:endParaRPr lang="en-CA" dirty="0"/>
            </a:p>
          </p:txBody>
        </p:sp>
        <p:pic>
          <p:nvPicPr>
            <p:cNvPr id="30750" name="Picture 4" descr="Surgeon5"/>
            <p:cNvPicPr>
              <a:picLocks noChangeAspect="1" noChangeArrowheads="1"/>
            </p:cNvPicPr>
            <p:nvPr/>
          </p:nvPicPr>
          <p:blipFill>
            <a:blip r:embed="rId3" cstate="print"/>
            <a:srcRect/>
            <a:stretch>
              <a:fillRect/>
            </a:stretch>
          </p:blipFill>
          <p:spPr bwMode="auto">
            <a:xfrm>
              <a:off x="2517" y="1692"/>
              <a:ext cx="1030" cy="1150"/>
            </a:xfrm>
            <a:prstGeom prst="rect">
              <a:avLst/>
            </a:prstGeom>
            <a:noFill/>
            <a:ln w="9525">
              <a:noFill/>
              <a:miter lim="800000"/>
              <a:headEnd/>
              <a:tailEnd/>
            </a:ln>
          </p:spPr>
        </p:pic>
      </p:grpSp>
      <p:grpSp>
        <p:nvGrpSpPr>
          <p:cNvPr id="30723" name="Group 5"/>
          <p:cNvGrpSpPr>
            <a:grpSpLocks/>
          </p:cNvGrpSpPr>
          <p:nvPr/>
        </p:nvGrpSpPr>
        <p:grpSpPr bwMode="auto">
          <a:xfrm>
            <a:off x="250825" y="4797425"/>
            <a:ext cx="820738" cy="1295400"/>
            <a:chOff x="3063" y="3253"/>
            <a:chExt cx="879" cy="881"/>
          </a:xfrm>
        </p:grpSpPr>
        <p:sp>
          <p:nvSpPr>
            <p:cNvPr id="30747" name="Oval 6"/>
            <p:cNvSpPr>
              <a:spLocks noChangeArrowheads="1"/>
            </p:cNvSpPr>
            <p:nvPr/>
          </p:nvSpPr>
          <p:spPr bwMode="auto">
            <a:xfrm>
              <a:off x="3063" y="3253"/>
              <a:ext cx="879" cy="881"/>
            </a:xfrm>
            <a:prstGeom prst="ellipse">
              <a:avLst/>
            </a:prstGeom>
            <a:gradFill rotWithShape="1">
              <a:gsLst>
                <a:gs pos="0">
                  <a:schemeClr val="bg1"/>
                </a:gs>
                <a:gs pos="100000">
                  <a:srgbClr val="A5A5C3">
                    <a:alpha val="75000"/>
                  </a:srgbClr>
                </a:gs>
              </a:gsLst>
              <a:path path="shape">
                <a:fillToRect l="50000" t="50000" r="50000" b="50000"/>
              </a:path>
            </a:gradFill>
            <a:ln w="9525" algn="ctr">
              <a:solidFill>
                <a:schemeClr val="tx1"/>
              </a:solidFill>
              <a:round/>
              <a:headEnd/>
              <a:tailEnd/>
            </a:ln>
          </p:spPr>
          <p:txBody>
            <a:bodyPr wrap="none" anchor="ctr"/>
            <a:lstStyle/>
            <a:p>
              <a:endParaRPr lang="en-CA" dirty="0"/>
            </a:p>
          </p:txBody>
        </p:sp>
        <p:pic>
          <p:nvPicPr>
            <p:cNvPr id="30748" name="Picture 7" descr="Doctor2"/>
            <p:cNvPicPr>
              <a:picLocks noChangeAspect="1" noChangeArrowheads="1"/>
            </p:cNvPicPr>
            <p:nvPr/>
          </p:nvPicPr>
          <p:blipFill>
            <a:blip r:embed="rId4" cstate="print"/>
            <a:srcRect/>
            <a:stretch>
              <a:fillRect/>
            </a:stretch>
          </p:blipFill>
          <p:spPr bwMode="auto">
            <a:xfrm>
              <a:off x="3182" y="3328"/>
              <a:ext cx="552" cy="722"/>
            </a:xfrm>
            <a:prstGeom prst="rect">
              <a:avLst/>
            </a:prstGeom>
            <a:noFill/>
            <a:ln w="9525">
              <a:noFill/>
              <a:miter lim="800000"/>
              <a:headEnd/>
              <a:tailEnd/>
            </a:ln>
          </p:spPr>
        </p:pic>
      </p:grpSp>
      <p:grpSp>
        <p:nvGrpSpPr>
          <p:cNvPr id="30724" name="Group 8"/>
          <p:cNvGrpSpPr>
            <a:grpSpLocks/>
          </p:cNvGrpSpPr>
          <p:nvPr/>
        </p:nvGrpSpPr>
        <p:grpSpPr bwMode="auto">
          <a:xfrm>
            <a:off x="250825" y="1700213"/>
            <a:ext cx="820738" cy="1130300"/>
            <a:chOff x="826" y="811"/>
            <a:chExt cx="879" cy="881"/>
          </a:xfrm>
        </p:grpSpPr>
        <p:sp>
          <p:nvSpPr>
            <p:cNvPr id="30745" name="Oval 9"/>
            <p:cNvSpPr>
              <a:spLocks noChangeArrowheads="1"/>
            </p:cNvSpPr>
            <p:nvPr/>
          </p:nvSpPr>
          <p:spPr bwMode="auto">
            <a:xfrm>
              <a:off x="826" y="811"/>
              <a:ext cx="879" cy="881"/>
            </a:xfrm>
            <a:prstGeom prst="ellipse">
              <a:avLst/>
            </a:prstGeom>
            <a:gradFill rotWithShape="1">
              <a:gsLst>
                <a:gs pos="0">
                  <a:schemeClr val="bg1"/>
                </a:gs>
                <a:gs pos="100000">
                  <a:srgbClr val="A5A5C3">
                    <a:alpha val="75000"/>
                  </a:srgbClr>
                </a:gs>
              </a:gsLst>
              <a:path path="shape">
                <a:fillToRect l="50000" t="50000" r="50000" b="50000"/>
              </a:path>
            </a:gradFill>
            <a:ln w="9525" algn="ctr">
              <a:solidFill>
                <a:schemeClr val="tx1"/>
              </a:solidFill>
              <a:round/>
              <a:headEnd/>
              <a:tailEnd/>
            </a:ln>
          </p:spPr>
          <p:txBody>
            <a:bodyPr wrap="none" anchor="ctr"/>
            <a:lstStyle/>
            <a:p>
              <a:endParaRPr lang="en-CA" dirty="0"/>
            </a:p>
          </p:txBody>
        </p:sp>
        <p:pic>
          <p:nvPicPr>
            <p:cNvPr id="30746" name="Picture 10" descr="Doctor2"/>
            <p:cNvPicPr>
              <a:picLocks noChangeAspect="1" noChangeArrowheads="1"/>
            </p:cNvPicPr>
            <p:nvPr/>
          </p:nvPicPr>
          <p:blipFill>
            <a:blip r:embed="rId4" cstate="print"/>
            <a:srcRect/>
            <a:stretch>
              <a:fillRect/>
            </a:stretch>
          </p:blipFill>
          <p:spPr bwMode="auto">
            <a:xfrm>
              <a:off x="945" y="886"/>
              <a:ext cx="552" cy="722"/>
            </a:xfrm>
            <a:prstGeom prst="rect">
              <a:avLst/>
            </a:prstGeom>
            <a:noFill/>
            <a:ln w="9525">
              <a:noFill/>
              <a:miter lim="800000"/>
              <a:headEnd/>
              <a:tailEnd/>
            </a:ln>
          </p:spPr>
        </p:pic>
      </p:grpSp>
      <p:grpSp>
        <p:nvGrpSpPr>
          <p:cNvPr id="30725" name="Group 11"/>
          <p:cNvGrpSpPr>
            <a:grpSpLocks/>
          </p:cNvGrpSpPr>
          <p:nvPr/>
        </p:nvGrpSpPr>
        <p:grpSpPr bwMode="auto">
          <a:xfrm>
            <a:off x="250825" y="3213100"/>
            <a:ext cx="820738" cy="1295400"/>
            <a:chOff x="367" y="2036"/>
            <a:chExt cx="879" cy="881"/>
          </a:xfrm>
        </p:grpSpPr>
        <p:sp>
          <p:nvSpPr>
            <p:cNvPr id="30743" name="Oval 12"/>
            <p:cNvSpPr>
              <a:spLocks noChangeArrowheads="1"/>
            </p:cNvSpPr>
            <p:nvPr/>
          </p:nvSpPr>
          <p:spPr bwMode="auto">
            <a:xfrm>
              <a:off x="367" y="2036"/>
              <a:ext cx="879" cy="881"/>
            </a:xfrm>
            <a:prstGeom prst="ellipse">
              <a:avLst/>
            </a:prstGeom>
            <a:gradFill rotWithShape="1">
              <a:gsLst>
                <a:gs pos="0">
                  <a:schemeClr val="bg1"/>
                </a:gs>
                <a:gs pos="100000">
                  <a:srgbClr val="A5A5C3">
                    <a:alpha val="75000"/>
                  </a:srgbClr>
                </a:gs>
              </a:gsLst>
              <a:path path="shape">
                <a:fillToRect l="50000" t="50000" r="50000" b="50000"/>
              </a:path>
            </a:gradFill>
            <a:ln w="9525" algn="ctr">
              <a:solidFill>
                <a:schemeClr val="tx1"/>
              </a:solidFill>
              <a:round/>
              <a:headEnd/>
              <a:tailEnd/>
            </a:ln>
          </p:spPr>
          <p:txBody>
            <a:bodyPr wrap="none" anchor="ctr"/>
            <a:lstStyle/>
            <a:p>
              <a:endParaRPr lang="en-CA" dirty="0"/>
            </a:p>
          </p:txBody>
        </p:sp>
        <p:pic>
          <p:nvPicPr>
            <p:cNvPr id="30744" name="Picture 13" descr="Doctor"/>
            <p:cNvPicPr>
              <a:picLocks noChangeAspect="1" noChangeArrowheads="1"/>
            </p:cNvPicPr>
            <p:nvPr/>
          </p:nvPicPr>
          <p:blipFill>
            <a:blip r:embed="rId5" cstate="print"/>
            <a:srcRect/>
            <a:stretch>
              <a:fillRect/>
            </a:stretch>
          </p:blipFill>
          <p:spPr bwMode="auto">
            <a:xfrm>
              <a:off x="485" y="2085"/>
              <a:ext cx="553" cy="724"/>
            </a:xfrm>
            <a:prstGeom prst="rect">
              <a:avLst/>
            </a:prstGeom>
            <a:noFill/>
            <a:ln w="9525">
              <a:noFill/>
              <a:miter lim="800000"/>
              <a:headEnd/>
              <a:tailEnd/>
            </a:ln>
          </p:spPr>
        </p:pic>
      </p:grpSp>
      <p:grpSp>
        <p:nvGrpSpPr>
          <p:cNvPr id="30726" name="Group 14"/>
          <p:cNvGrpSpPr>
            <a:grpSpLocks/>
          </p:cNvGrpSpPr>
          <p:nvPr/>
        </p:nvGrpSpPr>
        <p:grpSpPr bwMode="auto">
          <a:xfrm>
            <a:off x="7956550" y="3068638"/>
            <a:ext cx="822325" cy="1368425"/>
            <a:chOff x="1755" y="2899"/>
            <a:chExt cx="881" cy="881"/>
          </a:xfrm>
        </p:grpSpPr>
        <p:sp>
          <p:nvSpPr>
            <p:cNvPr id="30741" name="Oval 15"/>
            <p:cNvSpPr>
              <a:spLocks noChangeArrowheads="1"/>
            </p:cNvSpPr>
            <p:nvPr/>
          </p:nvSpPr>
          <p:spPr bwMode="auto">
            <a:xfrm>
              <a:off x="1755" y="2899"/>
              <a:ext cx="881" cy="881"/>
            </a:xfrm>
            <a:prstGeom prst="ellipse">
              <a:avLst/>
            </a:prstGeom>
            <a:gradFill rotWithShape="1">
              <a:gsLst>
                <a:gs pos="0">
                  <a:schemeClr val="bg1"/>
                </a:gs>
                <a:gs pos="100000">
                  <a:schemeClr val="accent1">
                    <a:alpha val="75000"/>
                  </a:schemeClr>
                </a:gs>
              </a:gsLst>
              <a:path path="shape">
                <a:fillToRect l="50000" t="50000" r="50000" b="50000"/>
              </a:path>
            </a:gradFill>
            <a:ln w="9525" algn="ctr">
              <a:solidFill>
                <a:schemeClr val="tx1"/>
              </a:solidFill>
              <a:round/>
              <a:headEnd/>
              <a:tailEnd/>
            </a:ln>
          </p:spPr>
          <p:txBody>
            <a:bodyPr wrap="none" anchor="ctr"/>
            <a:lstStyle/>
            <a:p>
              <a:endParaRPr lang="en-CA" dirty="0"/>
            </a:p>
          </p:txBody>
        </p:sp>
        <p:pic>
          <p:nvPicPr>
            <p:cNvPr id="30742" name="Picture 16" descr="Surgeon2"/>
            <p:cNvPicPr>
              <a:picLocks noChangeAspect="1" noChangeArrowheads="1"/>
            </p:cNvPicPr>
            <p:nvPr/>
          </p:nvPicPr>
          <p:blipFill>
            <a:blip r:embed="rId6" cstate="print"/>
            <a:srcRect/>
            <a:stretch>
              <a:fillRect/>
            </a:stretch>
          </p:blipFill>
          <p:spPr bwMode="auto">
            <a:xfrm>
              <a:off x="1848" y="2972"/>
              <a:ext cx="645" cy="722"/>
            </a:xfrm>
            <a:prstGeom prst="rect">
              <a:avLst/>
            </a:prstGeom>
            <a:noFill/>
            <a:ln w="9525">
              <a:noFill/>
              <a:miter lim="800000"/>
              <a:headEnd/>
              <a:tailEnd/>
            </a:ln>
          </p:spPr>
        </p:pic>
      </p:grpSp>
      <p:grpSp>
        <p:nvGrpSpPr>
          <p:cNvPr id="30727" name="Group 17"/>
          <p:cNvGrpSpPr>
            <a:grpSpLocks/>
          </p:cNvGrpSpPr>
          <p:nvPr/>
        </p:nvGrpSpPr>
        <p:grpSpPr bwMode="auto">
          <a:xfrm>
            <a:off x="8027988" y="4724400"/>
            <a:ext cx="822325" cy="1368425"/>
            <a:chOff x="4370" y="2267"/>
            <a:chExt cx="881" cy="881"/>
          </a:xfrm>
        </p:grpSpPr>
        <p:sp>
          <p:nvSpPr>
            <p:cNvPr id="30739" name="Oval 18"/>
            <p:cNvSpPr>
              <a:spLocks noChangeArrowheads="1"/>
            </p:cNvSpPr>
            <p:nvPr/>
          </p:nvSpPr>
          <p:spPr bwMode="auto">
            <a:xfrm>
              <a:off x="4370" y="2267"/>
              <a:ext cx="881" cy="881"/>
            </a:xfrm>
            <a:prstGeom prst="ellipse">
              <a:avLst/>
            </a:prstGeom>
            <a:gradFill rotWithShape="1">
              <a:gsLst>
                <a:gs pos="0">
                  <a:schemeClr val="bg1"/>
                </a:gs>
                <a:gs pos="100000">
                  <a:schemeClr val="accent1">
                    <a:alpha val="75000"/>
                  </a:schemeClr>
                </a:gs>
              </a:gsLst>
              <a:path path="shape">
                <a:fillToRect l="50000" t="50000" r="50000" b="50000"/>
              </a:path>
            </a:gradFill>
            <a:ln w="9525" algn="ctr">
              <a:solidFill>
                <a:schemeClr val="tx1"/>
              </a:solidFill>
              <a:round/>
              <a:headEnd/>
              <a:tailEnd/>
            </a:ln>
          </p:spPr>
          <p:txBody>
            <a:bodyPr wrap="none" anchor="ctr"/>
            <a:lstStyle/>
            <a:p>
              <a:endParaRPr lang="en-CA" dirty="0"/>
            </a:p>
          </p:txBody>
        </p:sp>
        <p:pic>
          <p:nvPicPr>
            <p:cNvPr id="30740" name="Picture 19" descr="Surgeon4"/>
            <p:cNvPicPr>
              <a:picLocks noChangeAspect="1" noChangeArrowheads="1"/>
            </p:cNvPicPr>
            <p:nvPr/>
          </p:nvPicPr>
          <p:blipFill>
            <a:blip r:embed="rId7" cstate="print"/>
            <a:srcRect/>
            <a:stretch>
              <a:fillRect/>
            </a:stretch>
          </p:blipFill>
          <p:spPr bwMode="auto">
            <a:xfrm>
              <a:off x="4462" y="2282"/>
              <a:ext cx="747" cy="836"/>
            </a:xfrm>
            <a:prstGeom prst="rect">
              <a:avLst/>
            </a:prstGeom>
            <a:noFill/>
            <a:ln w="9525">
              <a:noFill/>
              <a:miter lim="800000"/>
              <a:headEnd/>
              <a:tailEnd/>
            </a:ln>
          </p:spPr>
        </p:pic>
      </p:grpSp>
      <p:sp>
        <p:nvSpPr>
          <p:cNvPr id="30728" name="Line 20"/>
          <p:cNvSpPr>
            <a:spLocks noChangeShapeType="1"/>
          </p:cNvSpPr>
          <p:nvPr/>
        </p:nvSpPr>
        <p:spPr bwMode="auto">
          <a:xfrm rot="16200000" flipH="1">
            <a:off x="3348038" y="260350"/>
            <a:ext cx="2447925" cy="7058025"/>
          </a:xfrm>
          <a:prstGeom prst="line">
            <a:avLst/>
          </a:prstGeom>
          <a:noFill/>
          <a:ln w="38100">
            <a:solidFill>
              <a:srgbClr val="666699"/>
            </a:solidFill>
            <a:round/>
            <a:headEnd/>
            <a:tailEnd type="triangle" w="med" len="med"/>
          </a:ln>
        </p:spPr>
        <p:txBody>
          <a:bodyPr/>
          <a:lstStyle/>
          <a:p>
            <a:endParaRPr lang="en-US" dirty="0"/>
          </a:p>
        </p:txBody>
      </p:sp>
      <p:sp>
        <p:nvSpPr>
          <p:cNvPr id="30729" name="Line 21"/>
          <p:cNvSpPr>
            <a:spLocks noChangeShapeType="1"/>
          </p:cNvSpPr>
          <p:nvPr/>
        </p:nvSpPr>
        <p:spPr bwMode="auto">
          <a:xfrm rot="5400000" flipH="1" flipV="1">
            <a:off x="4032251" y="1089025"/>
            <a:ext cx="1008062" cy="6840537"/>
          </a:xfrm>
          <a:prstGeom prst="line">
            <a:avLst/>
          </a:prstGeom>
          <a:noFill/>
          <a:ln w="38100">
            <a:solidFill>
              <a:srgbClr val="666699"/>
            </a:solidFill>
            <a:round/>
            <a:headEnd/>
            <a:tailEnd type="triangle" w="med" len="med"/>
          </a:ln>
        </p:spPr>
        <p:txBody>
          <a:bodyPr/>
          <a:lstStyle/>
          <a:p>
            <a:endParaRPr lang="en-US" dirty="0"/>
          </a:p>
        </p:txBody>
      </p:sp>
      <p:sp>
        <p:nvSpPr>
          <p:cNvPr id="30730" name="Line 22"/>
          <p:cNvSpPr>
            <a:spLocks noChangeShapeType="1"/>
          </p:cNvSpPr>
          <p:nvPr/>
        </p:nvSpPr>
        <p:spPr bwMode="auto">
          <a:xfrm rot="5400000" flipH="1" flipV="1">
            <a:off x="3779838" y="-387350"/>
            <a:ext cx="1295400" cy="6769100"/>
          </a:xfrm>
          <a:prstGeom prst="line">
            <a:avLst/>
          </a:prstGeom>
          <a:noFill/>
          <a:ln w="38100">
            <a:solidFill>
              <a:srgbClr val="666699"/>
            </a:solidFill>
            <a:round/>
            <a:headEnd/>
            <a:tailEnd type="triangle" w="med" len="med"/>
          </a:ln>
        </p:spPr>
        <p:txBody>
          <a:bodyPr/>
          <a:lstStyle/>
          <a:p>
            <a:endParaRPr lang="en-US" dirty="0"/>
          </a:p>
        </p:txBody>
      </p:sp>
      <p:sp>
        <p:nvSpPr>
          <p:cNvPr id="30731" name="Line 23"/>
          <p:cNvSpPr>
            <a:spLocks noChangeShapeType="1"/>
          </p:cNvSpPr>
          <p:nvPr/>
        </p:nvSpPr>
        <p:spPr bwMode="auto">
          <a:xfrm rot="16200000" flipH="1">
            <a:off x="4500563" y="404813"/>
            <a:ext cx="71437" cy="6840537"/>
          </a:xfrm>
          <a:prstGeom prst="line">
            <a:avLst/>
          </a:prstGeom>
          <a:noFill/>
          <a:ln w="38100">
            <a:solidFill>
              <a:srgbClr val="666699"/>
            </a:solidFill>
            <a:round/>
            <a:headEnd/>
            <a:tailEnd type="triangle" w="med" len="med"/>
          </a:ln>
        </p:spPr>
        <p:txBody>
          <a:bodyPr/>
          <a:lstStyle/>
          <a:p>
            <a:endParaRPr lang="en-US" dirty="0"/>
          </a:p>
        </p:txBody>
      </p:sp>
      <p:sp>
        <p:nvSpPr>
          <p:cNvPr id="30732" name="Line 24"/>
          <p:cNvSpPr>
            <a:spLocks noChangeShapeType="1"/>
          </p:cNvSpPr>
          <p:nvPr/>
        </p:nvSpPr>
        <p:spPr bwMode="auto">
          <a:xfrm rot="5400000" flipV="1">
            <a:off x="4536282" y="1808956"/>
            <a:ext cx="71438" cy="6911975"/>
          </a:xfrm>
          <a:prstGeom prst="line">
            <a:avLst/>
          </a:prstGeom>
          <a:noFill/>
          <a:ln w="38100">
            <a:solidFill>
              <a:srgbClr val="666699"/>
            </a:solidFill>
            <a:round/>
            <a:headEnd/>
            <a:tailEnd type="triangle" w="med" len="med"/>
          </a:ln>
        </p:spPr>
        <p:txBody>
          <a:bodyPr/>
          <a:lstStyle/>
          <a:p>
            <a:endParaRPr lang="en-US" dirty="0"/>
          </a:p>
        </p:txBody>
      </p:sp>
      <p:sp>
        <p:nvSpPr>
          <p:cNvPr id="30733" name="Line 25"/>
          <p:cNvSpPr>
            <a:spLocks noChangeShapeType="1"/>
          </p:cNvSpPr>
          <p:nvPr/>
        </p:nvSpPr>
        <p:spPr bwMode="auto">
          <a:xfrm rot="16200000" flipH="1">
            <a:off x="4500563" y="-1179512"/>
            <a:ext cx="0" cy="6769100"/>
          </a:xfrm>
          <a:prstGeom prst="line">
            <a:avLst/>
          </a:prstGeom>
          <a:noFill/>
          <a:ln w="38100">
            <a:solidFill>
              <a:srgbClr val="666699"/>
            </a:solidFill>
            <a:round/>
            <a:headEnd/>
            <a:tailEnd type="triangle" w="med" len="med"/>
          </a:ln>
        </p:spPr>
        <p:txBody>
          <a:bodyPr/>
          <a:lstStyle/>
          <a:p>
            <a:endParaRPr lang="en-US" dirty="0"/>
          </a:p>
        </p:txBody>
      </p:sp>
      <p:sp>
        <p:nvSpPr>
          <p:cNvPr id="30734" name="Line 26"/>
          <p:cNvSpPr>
            <a:spLocks noChangeShapeType="1"/>
          </p:cNvSpPr>
          <p:nvPr/>
        </p:nvSpPr>
        <p:spPr bwMode="auto">
          <a:xfrm rot="16200000" flipH="1">
            <a:off x="3960019" y="1089819"/>
            <a:ext cx="1223963" cy="6911975"/>
          </a:xfrm>
          <a:prstGeom prst="line">
            <a:avLst/>
          </a:prstGeom>
          <a:noFill/>
          <a:ln w="38100">
            <a:solidFill>
              <a:srgbClr val="666699"/>
            </a:solidFill>
            <a:round/>
            <a:headEnd/>
            <a:tailEnd type="triangle" w="med" len="med"/>
          </a:ln>
        </p:spPr>
        <p:txBody>
          <a:bodyPr/>
          <a:lstStyle/>
          <a:p>
            <a:endParaRPr lang="en-US" dirty="0"/>
          </a:p>
        </p:txBody>
      </p:sp>
      <p:sp>
        <p:nvSpPr>
          <p:cNvPr id="30735" name="Line 27"/>
          <p:cNvSpPr>
            <a:spLocks noChangeShapeType="1"/>
          </p:cNvSpPr>
          <p:nvPr/>
        </p:nvSpPr>
        <p:spPr bwMode="auto">
          <a:xfrm rot="16200000" flipH="1">
            <a:off x="3888582" y="-423069"/>
            <a:ext cx="1295400" cy="6840537"/>
          </a:xfrm>
          <a:prstGeom prst="line">
            <a:avLst/>
          </a:prstGeom>
          <a:noFill/>
          <a:ln w="38100">
            <a:solidFill>
              <a:srgbClr val="666699"/>
            </a:solidFill>
            <a:round/>
            <a:headEnd/>
            <a:tailEnd type="triangle" w="med" len="med"/>
          </a:ln>
        </p:spPr>
        <p:txBody>
          <a:bodyPr/>
          <a:lstStyle/>
          <a:p>
            <a:endParaRPr lang="en-US" dirty="0"/>
          </a:p>
        </p:txBody>
      </p:sp>
      <p:sp>
        <p:nvSpPr>
          <p:cNvPr id="30736" name="Line 28"/>
          <p:cNvSpPr>
            <a:spLocks noChangeShapeType="1"/>
          </p:cNvSpPr>
          <p:nvPr/>
        </p:nvSpPr>
        <p:spPr bwMode="auto">
          <a:xfrm rot="5400000" flipH="1" flipV="1">
            <a:off x="3203575" y="260350"/>
            <a:ext cx="2449513" cy="6913563"/>
          </a:xfrm>
          <a:prstGeom prst="line">
            <a:avLst/>
          </a:prstGeom>
          <a:noFill/>
          <a:ln w="38100">
            <a:solidFill>
              <a:srgbClr val="666699"/>
            </a:solidFill>
            <a:round/>
            <a:headEnd/>
            <a:tailEnd type="triangle" w="med" len="med"/>
          </a:ln>
        </p:spPr>
        <p:txBody>
          <a:bodyPr/>
          <a:lstStyle/>
          <a:p>
            <a:endParaRPr lang="en-US" dirty="0"/>
          </a:p>
        </p:txBody>
      </p:sp>
      <p:sp>
        <p:nvSpPr>
          <p:cNvPr id="42001" name="Text Box 29"/>
          <p:cNvSpPr txBox="1">
            <a:spLocks noChangeArrowheads="1"/>
          </p:cNvSpPr>
          <p:nvPr/>
        </p:nvSpPr>
        <p:spPr bwMode="auto">
          <a:xfrm>
            <a:off x="684213" y="333375"/>
            <a:ext cx="7704137" cy="1322388"/>
          </a:xfrm>
          <a:prstGeom prst="rect">
            <a:avLst/>
          </a:prstGeom>
          <a:noFill/>
          <a:ln w="9525" algn="ctr">
            <a:noFill/>
            <a:miter lim="800000"/>
            <a:headEnd/>
            <a:tailEnd/>
          </a:ln>
        </p:spPr>
        <p:txBody>
          <a:bodyPr>
            <a:spAutoFit/>
          </a:bodyPr>
          <a:lstStyle/>
          <a:p>
            <a:pPr algn="ctr">
              <a:spcBef>
                <a:spcPct val="50000"/>
              </a:spcBef>
              <a:defRPr/>
            </a:pPr>
            <a:r>
              <a:rPr lang="en-US" sz="4000" b="1" dirty="0">
                <a:latin typeface="+mj-lt"/>
              </a:rPr>
              <a:t>Traditional Joint Replacement Referral Process</a:t>
            </a:r>
          </a:p>
        </p:txBody>
      </p:sp>
      <p:sp>
        <p:nvSpPr>
          <p:cNvPr id="42005" name="Text Box 54"/>
          <p:cNvSpPr txBox="1">
            <a:spLocks noChangeArrowheads="1"/>
          </p:cNvSpPr>
          <p:nvPr/>
        </p:nvSpPr>
        <p:spPr bwMode="auto">
          <a:xfrm>
            <a:off x="1619250" y="5805488"/>
            <a:ext cx="5545138" cy="769937"/>
          </a:xfrm>
          <a:prstGeom prst="rect">
            <a:avLst/>
          </a:prstGeom>
          <a:noFill/>
          <a:ln w="9525">
            <a:noFill/>
            <a:miter lim="800000"/>
            <a:headEnd/>
            <a:tailEnd/>
          </a:ln>
        </p:spPr>
        <p:txBody>
          <a:bodyPr>
            <a:spAutoFit/>
          </a:bodyPr>
          <a:lstStyle/>
          <a:p>
            <a:pPr algn="ctr">
              <a:defRPr/>
            </a:pPr>
            <a:r>
              <a:rPr lang="en-US" sz="4400" b="1" dirty="0">
                <a:latin typeface="+mj-lt"/>
                <a:cs typeface="Arial" charset="0"/>
              </a:rPr>
              <a:t>Spaghetti junction!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2722562"/>
          </a:xfrm>
        </p:spPr>
        <p:txBody>
          <a:bodyPr/>
          <a:lstStyle/>
          <a:p>
            <a:r>
              <a:rPr lang="en-US" b="1" dirty="0" smtClean="0"/>
              <a:t>There are affordable solutions to all of Medicare’s apparently intractable problems: The Second Stage of Medicare</a:t>
            </a:r>
          </a:p>
        </p:txBody>
      </p:sp>
      <p:pic>
        <p:nvPicPr>
          <p:cNvPr id="31747" name="Picture 2" descr="C:\Users\Michael\AppData\Local\Microsoft\Windows\Temporary Internet Files\Content.IE5\2T9FUFB9\MC900367676[1].wmf"/>
          <p:cNvPicPr>
            <a:picLocks noChangeAspect="1" noChangeArrowheads="1"/>
          </p:cNvPicPr>
          <p:nvPr/>
        </p:nvPicPr>
        <p:blipFill>
          <a:blip r:embed="rId2" cstate="print"/>
          <a:srcRect/>
          <a:stretch>
            <a:fillRect/>
          </a:stretch>
        </p:blipFill>
        <p:spPr bwMode="auto">
          <a:xfrm>
            <a:off x="2411413" y="3357563"/>
            <a:ext cx="4176712" cy="302418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11188" y="404813"/>
            <a:ext cx="7847012" cy="1223962"/>
          </a:xfrm>
        </p:spPr>
        <p:txBody>
          <a:bodyPr rtlCol="0">
            <a:normAutofit fontScale="90000"/>
          </a:bodyPr>
          <a:lstStyle/>
          <a:p>
            <a:pPr algn="l" eaLnBrk="1" fontAlgn="auto" hangingPunct="1">
              <a:spcAft>
                <a:spcPts val="0"/>
              </a:spcAft>
              <a:defRPr/>
            </a:pPr>
            <a:r>
              <a:rPr lang="en-US" sz="4000" b="1" dirty="0" smtClean="0"/>
              <a:t>We need to change the way we deliver services</a:t>
            </a:r>
          </a:p>
        </p:txBody>
      </p:sp>
      <p:sp>
        <p:nvSpPr>
          <p:cNvPr id="32771" name="Rectangle 3"/>
          <p:cNvSpPr>
            <a:spLocks noGrp="1" noChangeArrowheads="1"/>
          </p:cNvSpPr>
          <p:nvPr>
            <p:ph type="subTitle" idx="1"/>
          </p:nvPr>
        </p:nvSpPr>
        <p:spPr>
          <a:xfrm>
            <a:off x="755650" y="1844675"/>
            <a:ext cx="7129463" cy="4397375"/>
          </a:xfrm>
        </p:spPr>
        <p:txBody>
          <a:bodyPr/>
          <a:lstStyle/>
          <a:p>
            <a:pPr algn="l" eaLnBrk="1" hangingPunct="1">
              <a:lnSpc>
                <a:spcPct val="90000"/>
              </a:lnSpc>
            </a:pPr>
            <a:r>
              <a:rPr lang="en-US" dirty="0" smtClean="0">
                <a:solidFill>
                  <a:schemeClr val="tx1"/>
                </a:solidFill>
              </a:rPr>
              <a:t>“Removing the financial barriers between the provider of health care and the recipient is a minor matter, a matter of law, a matter of taxation. The real problem is how do we reorganize the health delivery system. We have a health delivery system that is lamentably out of date.”</a:t>
            </a:r>
            <a:r>
              <a:rPr lang="en-US" b="1" dirty="0" smtClean="0">
                <a:solidFill>
                  <a:schemeClr val="tx1"/>
                </a:solidFill>
              </a:rPr>
              <a:t> </a:t>
            </a:r>
          </a:p>
          <a:p>
            <a:pPr algn="r" eaLnBrk="1" hangingPunct="1">
              <a:lnSpc>
                <a:spcPct val="90000"/>
              </a:lnSpc>
            </a:pPr>
            <a:r>
              <a:rPr lang="en-US" b="1" dirty="0" smtClean="0">
                <a:solidFill>
                  <a:schemeClr val="tx1"/>
                </a:solidFill>
              </a:rPr>
              <a:t>Tommy Douglas 1982</a:t>
            </a:r>
          </a:p>
          <a:p>
            <a:pPr algn="l" eaLnBrk="1" hangingPunct="1">
              <a:lnSpc>
                <a:spcPct val="90000"/>
              </a:lnSpc>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5650" y="1571625"/>
            <a:ext cx="7632700" cy="4881563"/>
          </a:xfrm>
        </p:spPr>
        <p:txBody>
          <a:bodyPr/>
          <a:lstStyle/>
          <a:p>
            <a:pPr algn="l" eaLnBrk="1" hangingPunct="1"/>
            <a:r>
              <a:rPr lang="en-US" sz="2800" dirty="0" smtClean="0"/>
              <a:t>“I am concerned about Medicare – not its fundamental principles -- but with the problems we knew would arise. Those of us who talked about Medicare back in the 1940’s, the 1950’s and the 1960’s kept reminding the public there were two phases to Medicare.  The first was to remove the financial barrier between those who provide health care services and those who need them.  We pointed out repeatedly that this phase was the easiest of the problems we would confront.”</a:t>
            </a:r>
            <a:r>
              <a:rPr lang="en-US" sz="3000" b="1" dirty="0" smtClean="0"/>
              <a:t/>
            </a:r>
            <a:br>
              <a:rPr lang="en-US" sz="3000" b="1" dirty="0" smtClean="0"/>
            </a:br>
            <a:r>
              <a:rPr lang="en-US" sz="3200" b="1" dirty="0" smtClean="0"/>
              <a:t>                                        </a:t>
            </a:r>
            <a:r>
              <a:rPr lang="en-US" sz="2800" b="1" dirty="0" smtClean="0"/>
              <a:t>Tommy Douglas 1979</a:t>
            </a:r>
            <a:endParaRPr lang="en-CA" sz="2800" b="1" dirty="0" smtClean="0"/>
          </a:p>
        </p:txBody>
      </p:sp>
      <p:sp>
        <p:nvSpPr>
          <p:cNvPr id="33795" name="TextBox 2"/>
          <p:cNvSpPr txBox="1">
            <a:spLocks noChangeArrowheads="1"/>
          </p:cNvSpPr>
          <p:nvPr/>
        </p:nvSpPr>
        <p:spPr bwMode="auto">
          <a:xfrm>
            <a:off x="500063" y="500063"/>
            <a:ext cx="7869237" cy="708025"/>
          </a:xfrm>
          <a:prstGeom prst="rect">
            <a:avLst/>
          </a:prstGeom>
          <a:noFill/>
          <a:ln w="9525">
            <a:noFill/>
            <a:miter lim="800000"/>
            <a:headEnd/>
            <a:tailEnd/>
          </a:ln>
        </p:spPr>
        <p:txBody>
          <a:bodyPr>
            <a:spAutoFit/>
          </a:bodyPr>
          <a:lstStyle/>
          <a:p>
            <a:r>
              <a:rPr lang="en-CA" sz="4000" b="1" dirty="0">
                <a:latin typeface="Calibri" pitchFamily="34" charset="0"/>
              </a:rPr>
              <a:t>Catching Medicare’s second stage</a:t>
            </a:r>
            <a:endParaRPr lang="en-CA" sz="4000" dirty="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5988050"/>
          </a:xfrm>
        </p:spPr>
        <p:txBody>
          <a:bodyPr/>
          <a:lstStyle/>
          <a:p>
            <a:pPr algn="l" eaLnBrk="1" hangingPunct="1"/>
            <a:r>
              <a:rPr lang="en-US" sz="3200" dirty="0" smtClean="0"/>
              <a:t>“The phase number two would be the much more difficult one and that was to alter our delivery system to reduce costs and put the emphasis on preventative medicine….</a:t>
            </a:r>
            <a:br>
              <a:rPr lang="en-US" sz="3200" dirty="0" smtClean="0"/>
            </a:br>
            <a:r>
              <a:rPr lang="en-US" sz="3200" dirty="0" smtClean="0"/>
              <a:t> </a:t>
            </a:r>
            <a:br>
              <a:rPr lang="en-US" sz="3200" dirty="0" smtClean="0"/>
            </a:br>
            <a:r>
              <a:rPr lang="en-US" sz="3200" dirty="0" smtClean="0"/>
              <a:t>Canadians can be proud of Medicare, but what we have to apply ourselves to now is that we have not yet grappled seriously with the second phase.”</a:t>
            </a:r>
            <a:br>
              <a:rPr lang="en-US" sz="3200" dirty="0" smtClean="0"/>
            </a:br>
            <a:r>
              <a:rPr lang="en-US" sz="3200" b="1" dirty="0" smtClean="0"/>
              <a:t/>
            </a:r>
            <a:br>
              <a:rPr lang="en-US" sz="3200" b="1" dirty="0" smtClean="0"/>
            </a:br>
            <a:r>
              <a:rPr lang="en-US" sz="3200" b="1" dirty="0" smtClean="0"/>
              <a:t>                                      </a:t>
            </a:r>
            <a:r>
              <a:rPr lang="en-US" sz="2800" b="1" dirty="0" smtClean="0"/>
              <a:t>Tommy Douglas 1979</a:t>
            </a:r>
            <a:endParaRPr lang="en-CA" sz="28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71500" y="1285875"/>
            <a:ext cx="8001000" cy="3533775"/>
          </a:xfrm>
        </p:spPr>
        <p:txBody>
          <a:bodyPr/>
          <a:lstStyle/>
          <a:p>
            <a:r>
              <a:rPr lang="en-US" sz="5400" b="1" dirty="0" smtClean="0"/>
              <a:t>The Second Stage of Medicare is delivering health services differently to keep people well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11188" y="1412875"/>
          <a:ext cx="7993259" cy="4900470"/>
        </p:xfrm>
        <a:graphic>
          <a:graphicData uri="http://schemas.openxmlformats.org/drawingml/2006/table">
            <a:tbl>
              <a:tblPr firstRow="1" bandRow="1">
                <a:tableStyleId>{5C22544A-7EE6-4342-B048-85BDC9FD1C3A}</a:tableStyleId>
              </a:tblPr>
              <a:tblGrid>
                <a:gridCol w="2306662"/>
                <a:gridCol w="2694493"/>
                <a:gridCol w="2992104"/>
              </a:tblGrid>
              <a:tr h="1944215">
                <a:tc>
                  <a:txBody>
                    <a:bodyPr/>
                    <a:lstStyle/>
                    <a:p>
                      <a:pPr algn="r"/>
                      <a:r>
                        <a:rPr lang="en-US" sz="2800" dirty="0" smtClean="0"/>
                        <a:t>      </a:t>
                      </a:r>
                      <a:r>
                        <a:rPr lang="en-US" sz="2600" dirty="0" smtClean="0"/>
                        <a:t>Outcome </a:t>
                      </a:r>
                    </a:p>
                    <a:p>
                      <a:pPr algn="r"/>
                      <a:r>
                        <a:rPr lang="en-US" sz="2600" dirty="0" smtClean="0"/>
                        <a:t>at 3 yrs</a:t>
                      </a:r>
                    </a:p>
                    <a:p>
                      <a:pPr algn="ctr"/>
                      <a:endParaRPr lang="en-US" sz="2800" dirty="0" smtClean="0"/>
                    </a:p>
                    <a:p>
                      <a:pPr algn="l"/>
                      <a:endParaRPr lang="en-US" sz="2400" dirty="0" smtClean="0"/>
                    </a:p>
                    <a:p>
                      <a:pPr algn="l"/>
                      <a:r>
                        <a:rPr lang="en-US" sz="2400" dirty="0" smtClean="0"/>
                        <a:t>        Group</a:t>
                      </a:r>
                      <a:endParaRPr lang="en-US" sz="2400" dirty="0"/>
                    </a:p>
                  </a:txBody>
                  <a:tcPr/>
                </a:tc>
                <a:tc>
                  <a:txBody>
                    <a:bodyPr/>
                    <a:lstStyle/>
                    <a:p>
                      <a:pPr algn="ctr"/>
                      <a:r>
                        <a:rPr lang="en-US" sz="2800" dirty="0" smtClean="0"/>
                        <a:t>Living in the community</a:t>
                      </a:r>
                      <a:endParaRPr lang="en-US" sz="2800" dirty="0"/>
                    </a:p>
                  </a:txBody>
                  <a:tcPr/>
                </a:tc>
                <a:tc>
                  <a:txBody>
                    <a:bodyPr/>
                    <a:lstStyle/>
                    <a:p>
                      <a:pPr algn="ctr"/>
                      <a:r>
                        <a:rPr lang="en-US" sz="2800" baseline="0" dirty="0" smtClean="0"/>
                        <a:t>Resident of a LTC facility or dead</a:t>
                      </a:r>
                      <a:endParaRPr lang="en-US" sz="2800" dirty="0"/>
                    </a:p>
                  </a:txBody>
                  <a:tcPr/>
                </a:tc>
              </a:tr>
              <a:tr h="1456230">
                <a:tc>
                  <a:txBody>
                    <a:bodyPr/>
                    <a:lstStyle/>
                    <a:p>
                      <a:pPr algn="ctr"/>
                      <a:r>
                        <a:rPr lang="en-US" sz="2800" dirty="0" smtClean="0"/>
                        <a:t>Health</a:t>
                      </a:r>
                      <a:r>
                        <a:rPr lang="en-US" sz="2800" baseline="0" dirty="0" smtClean="0"/>
                        <a:t> Promotion Group (N=81)</a:t>
                      </a:r>
                      <a:endParaRPr lang="en-US" sz="2800" dirty="0"/>
                    </a:p>
                  </a:txBody>
                  <a:tcPr/>
                </a:tc>
                <a:tc>
                  <a:txBody>
                    <a:bodyPr/>
                    <a:lstStyle/>
                    <a:p>
                      <a:pPr algn="ctr"/>
                      <a:r>
                        <a:rPr lang="en-US" sz="2800" dirty="0" smtClean="0"/>
                        <a:t>75.3%</a:t>
                      </a:r>
                    </a:p>
                    <a:p>
                      <a:pPr algn="ctr"/>
                      <a:r>
                        <a:rPr lang="en-US" sz="2800" dirty="0" smtClean="0"/>
                        <a:t>(61)</a:t>
                      </a:r>
                      <a:endParaRPr lang="en-US" sz="2800" dirty="0"/>
                    </a:p>
                  </a:txBody>
                  <a:tcPr/>
                </a:tc>
                <a:tc>
                  <a:txBody>
                    <a:bodyPr/>
                    <a:lstStyle/>
                    <a:p>
                      <a:pPr algn="ctr"/>
                      <a:r>
                        <a:rPr lang="en-US" sz="2800" dirty="0" smtClean="0"/>
                        <a:t>24.7%</a:t>
                      </a:r>
                    </a:p>
                    <a:p>
                      <a:pPr algn="ctr"/>
                      <a:r>
                        <a:rPr lang="en-US" sz="2800" dirty="0" smtClean="0"/>
                        <a:t>(20)</a:t>
                      </a:r>
                      <a:endParaRPr lang="en-US" sz="2800" dirty="0"/>
                    </a:p>
                  </a:txBody>
                  <a:tcPr/>
                </a:tc>
              </a:tr>
              <a:tr h="1289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Control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Group</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(N=167)</a:t>
                      </a:r>
                      <a:endParaRPr lang="en-US" sz="2800" dirty="0" smtClean="0"/>
                    </a:p>
                  </a:txBody>
                  <a:tcPr/>
                </a:tc>
                <a:tc>
                  <a:txBody>
                    <a:bodyPr/>
                    <a:lstStyle/>
                    <a:p>
                      <a:pPr algn="ctr"/>
                      <a:r>
                        <a:rPr lang="en-US" sz="2800" dirty="0" smtClean="0"/>
                        <a:t>58.7%</a:t>
                      </a:r>
                    </a:p>
                    <a:p>
                      <a:pPr algn="ctr"/>
                      <a:r>
                        <a:rPr lang="en-US" sz="2800" dirty="0" smtClean="0"/>
                        <a:t>(98)</a:t>
                      </a:r>
                      <a:endParaRPr lang="en-US" sz="2800" dirty="0"/>
                    </a:p>
                  </a:txBody>
                  <a:tcPr/>
                </a:tc>
                <a:tc>
                  <a:txBody>
                    <a:bodyPr/>
                    <a:lstStyle/>
                    <a:p>
                      <a:pPr algn="ctr"/>
                      <a:r>
                        <a:rPr lang="en-US" sz="2800" dirty="0" smtClean="0"/>
                        <a:t> 42.3%</a:t>
                      </a:r>
                    </a:p>
                    <a:p>
                      <a:pPr algn="ctr"/>
                      <a:r>
                        <a:rPr lang="en-US" sz="2800" dirty="0" smtClean="0"/>
                        <a:t>(69)</a:t>
                      </a:r>
                      <a:endParaRPr lang="en-US" sz="2800" dirty="0"/>
                    </a:p>
                  </a:txBody>
                  <a:tcPr/>
                </a:tc>
              </a:tr>
            </a:tbl>
          </a:graphicData>
        </a:graphic>
      </p:graphicFrame>
      <p:cxnSp>
        <p:nvCxnSpPr>
          <p:cNvPr id="5" name="Straight Connector 4"/>
          <p:cNvCxnSpPr/>
          <p:nvPr/>
        </p:nvCxnSpPr>
        <p:spPr>
          <a:xfrm>
            <a:off x="684213" y="1412875"/>
            <a:ext cx="2232025" cy="208756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9717" name="TextBox 9"/>
          <p:cNvSpPr txBox="1">
            <a:spLocks noChangeArrowheads="1"/>
          </p:cNvSpPr>
          <p:nvPr/>
        </p:nvSpPr>
        <p:spPr bwMode="auto">
          <a:xfrm>
            <a:off x="468313" y="333375"/>
            <a:ext cx="8496300" cy="584200"/>
          </a:xfrm>
          <a:prstGeom prst="rect">
            <a:avLst/>
          </a:prstGeom>
          <a:noFill/>
          <a:ln w="9525">
            <a:noFill/>
            <a:miter lim="800000"/>
            <a:headEnd/>
            <a:tailEnd/>
          </a:ln>
        </p:spPr>
        <p:txBody>
          <a:bodyPr>
            <a:spAutoFit/>
          </a:bodyPr>
          <a:lstStyle/>
          <a:p>
            <a:r>
              <a:rPr lang="en-US" sz="3200" b="1" dirty="0">
                <a:latin typeface="Calibri" pitchFamily="34" charset="0"/>
                <a:cs typeface="Calibri" pitchFamily="34" charset="0"/>
              </a:rPr>
              <a:t>Health Promotion intervention for BC frail elders</a:t>
            </a:r>
          </a:p>
        </p:txBody>
      </p:sp>
      <p:sp>
        <p:nvSpPr>
          <p:cNvPr id="29718" name="TextBox 10"/>
          <p:cNvSpPr txBox="1">
            <a:spLocks noChangeArrowheads="1"/>
          </p:cNvSpPr>
          <p:nvPr/>
        </p:nvSpPr>
        <p:spPr bwMode="auto">
          <a:xfrm>
            <a:off x="3348038" y="6519863"/>
            <a:ext cx="5795962" cy="338137"/>
          </a:xfrm>
          <a:prstGeom prst="rect">
            <a:avLst/>
          </a:prstGeom>
          <a:noFill/>
          <a:ln w="9525">
            <a:noFill/>
            <a:miter lim="800000"/>
            <a:headEnd/>
            <a:tailEnd/>
          </a:ln>
        </p:spPr>
        <p:txBody>
          <a:bodyPr>
            <a:spAutoFit/>
          </a:bodyPr>
          <a:lstStyle/>
          <a:p>
            <a:pPr algn="r"/>
            <a:r>
              <a:rPr lang="en-US" sz="1600" dirty="0">
                <a:latin typeface="Calibri" pitchFamily="34" charset="0"/>
                <a:cs typeface="Calibri" pitchFamily="34" charset="0"/>
              </a:rPr>
              <a:t>(P = 0.04) N Hall et al. Canadian Journal on Aging. 1992;11(1):72-91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Michael\AppData\Local\Microsoft\Windows\Temporary Internet Files\Content.IE5\KIDL7TOC\MC900357003[1].wmf"/>
          <p:cNvPicPr>
            <a:picLocks noChangeAspect="1" noChangeArrowheads="1"/>
          </p:cNvPicPr>
          <p:nvPr/>
        </p:nvPicPr>
        <p:blipFill>
          <a:blip r:embed="rId2" cstate="print"/>
          <a:srcRect/>
          <a:stretch>
            <a:fillRect/>
          </a:stretch>
        </p:blipFill>
        <p:spPr bwMode="auto">
          <a:xfrm>
            <a:off x="539750" y="765175"/>
            <a:ext cx="4006850" cy="5688013"/>
          </a:xfrm>
          <a:prstGeom prst="rect">
            <a:avLst/>
          </a:prstGeom>
          <a:noFill/>
          <a:ln w="9525">
            <a:noFill/>
            <a:miter lim="800000"/>
            <a:headEnd/>
            <a:tailEnd/>
          </a:ln>
        </p:spPr>
      </p:pic>
      <p:sp>
        <p:nvSpPr>
          <p:cNvPr id="36867" name="TextBox 2"/>
          <p:cNvSpPr txBox="1">
            <a:spLocks noChangeArrowheads="1"/>
          </p:cNvSpPr>
          <p:nvPr/>
        </p:nvSpPr>
        <p:spPr bwMode="auto">
          <a:xfrm>
            <a:off x="4932363" y="333375"/>
            <a:ext cx="4211637" cy="6402388"/>
          </a:xfrm>
          <a:prstGeom prst="rect">
            <a:avLst/>
          </a:prstGeom>
          <a:noFill/>
          <a:ln w="9525">
            <a:noFill/>
            <a:miter lim="800000"/>
            <a:headEnd/>
            <a:tailEnd/>
          </a:ln>
        </p:spPr>
        <p:txBody>
          <a:bodyPr>
            <a:spAutoFit/>
          </a:bodyPr>
          <a:lstStyle/>
          <a:p>
            <a:r>
              <a:rPr lang="en-US" sz="5400" b="1" i="1" dirty="0">
                <a:solidFill>
                  <a:srgbClr val="FFC000"/>
                </a:solidFill>
                <a:latin typeface="Calibri" pitchFamily="34" charset="0"/>
                <a:cs typeface="Calibri" pitchFamily="34" charset="0"/>
              </a:rPr>
              <a:t>Step right up!</a:t>
            </a:r>
          </a:p>
          <a:p>
            <a:r>
              <a:rPr lang="en-US" sz="3200" b="1" dirty="0">
                <a:solidFill>
                  <a:srgbClr val="0070C0"/>
                </a:solidFill>
                <a:latin typeface="Constantia" pitchFamily="18" charset="0"/>
                <a:cs typeface="Calibri" pitchFamily="34" charset="0"/>
              </a:rPr>
              <a:t>Get your ELIXIR of </a:t>
            </a:r>
          </a:p>
          <a:p>
            <a:r>
              <a:rPr lang="en-US" sz="3200" b="1" dirty="0">
                <a:solidFill>
                  <a:srgbClr val="0070C0"/>
                </a:solidFill>
                <a:latin typeface="Constantia" pitchFamily="18" charset="0"/>
                <a:cs typeface="Calibri" pitchFamily="34" charset="0"/>
              </a:rPr>
              <a:t>Health Promotion!</a:t>
            </a:r>
            <a:r>
              <a:rPr lang="en-US" sz="3200" b="1" dirty="0">
                <a:latin typeface="Constantia" pitchFamily="18" charset="0"/>
                <a:cs typeface="Calibri" pitchFamily="34" charset="0"/>
              </a:rPr>
              <a:t> </a:t>
            </a:r>
          </a:p>
          <a:p>
            <a:r>
              <a:rPr lang="en-US" sz="3000" dirty="0">
                <a:latin typeface="Calibri" pitchFamily="34" charset="0"/>
                <a:cs typeface="Calibri" pitchFamily="34" charset="0"/>
              </a:rPr>
              <a:t>Reduce your risk of dying or ending up in a nursing home by over </a:t>
            </a:r>
          </a:p>
          <a:p>
            <a:r>
              <a:rPr lang="en-US" sz="5400" b="1" i="1" dirty="0">
                <a:solidFill>
                  <a:srgbClr val="FF0000"/>
                </a:solidFill>
                <a:latin typeface="Calibri" pitchFamily="34" charset="0"/>
                <a:cs typeface="Calibri" pitchFamily="34" charset="0"/>
              </a:rPr>
              <a:t>40%!</a:t>
            </a:r>
          </a:p>
          <a:p>
            <a:r>
              <a:rPr lang="en-US" sz="3000" dirty="0">
                <a:latin typeface="Calibri" pitchFamily="34" charset="0"/>
                <a:cs typeface="Calibri" pitchFamily="34" charset="0"/>
              </a:rPr>
              <a:t>Increase your chances of staying in your own </a:t>
            </a:r>
          </a:p>
          <a:p>
            <a:r>
              <a:rPr lang="en-US" sz="3000" dirty="0">
                <a:latin typeface="Calibri" pitchFamily="34" charset="0"/>
                <a:cs typeface="Calibri" pitchFamily="34" charset="0"/>
              </a:rPr>
              <a:t>home by nearly </a:t>
            </a:r>
          </a:p>
          <a:p>
            <a:r>
              <a:rPr lang="en-US" sz="5400" b="1" i="1" dirty="0">
                <a:solidFill>
                  <a:srgbClr val="FF0000"/>
                </a:solidFill>
                <a:latin typeface="Calibri" pitchFamily="34" charset="0"/>
                <a:cs typeface="Calibri" pitchFamily="34" charset="0"/>
              </a:rPr>
              <a:t>30%!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382000" cy="1209675"/>
          </a:xfrm>
        </p:spPr>
        <p:txBody>
          <a:bodyPr/>
          <a:lstStyle/>
          <a:p>
            <a:pPr algn="l"/>
            <a:r>
              <a:rPr lang="en-US" sz="3400" b="1" dirty="0" smtClean="0"/>
              <a:t>With current resources Canadians could:</a:t>
            </a:r>
          </a:p>
        </p:txBody>
      </p:sp>
      <p:sp>
        <p:nvSpPr>
          <p:cNvPr id="37891" name="Content Placeholder 2"/>
          <p:cNvSpPr>
            <a:spLocks noGrp="1"/>
          </p:cNvSpPr>
          <p:nvPr>
            <p:ph idx="1"/>
          </p:nvPr>
        </p:nvSpPr>
        <p:spPr>
          <a:xfrm>
            <a:off x="533400" y="1773238"/>
            <a:ext cx="8153400" cy="2951162"/>
          </a:xfrm>
        </p:spPr>
        <p:txBody>
          <a:bodyPr/>
          <a:lstStyle/>
          <a:p>
            <a:r>
              <a:rPr lang="en-US" dirty="0" smtClean="0"/>
              <a:t>Have elective surgery within two months</a:t>
            </a:r>
          </a:p>
          <a:p>
            <a:r>
              <a:rPr lang="en-US" dirty="0" smtClean="0"/>
              <a:t>Have elective specialty input within one week</a:t>
            </a:r>
          </a:p>
          <a:p>
            <a:r>
              <a:rPr lang="en-US" dirty="0" smtClean="0"/>
              <a:t>Have same day access to our regular family doctor or someone on the doctor’s team</a:t>
            </a:r>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274638"/>
            <a:ext cx="8362950" cy="1096962"/>
          </a:xfrm>
        </p:spPr>
        <p:txBody>
          <a:bodyPr/>
          <a:lstStyle/>
          <a:p>
            <a:pPr algn="l"/>
            <a:r>
              <a:rPr lang="en-US" b="1" u="sng" dirty="0" smtClean="0"/>
              <a:t>What’s my story?</a:t>
            </a:r>
          </a:p>
        </p:txBody>
      </p:sp>
      <p:sp>
        <p:nvSpPr>
          <p:cNvPr id="8195" name="Content Placeholder 2"/>
          <p:cNvSpPr>
            <a:spLocks noGrp="1"/>
          </p:cNvSpPr>
          <p:nvPr>
            <p:ph idx="1"/>
          </p:nvPr>
        </p:nvSpPr>
        <p:spPr>
          <a:xfrm>
            <a:off x="755650" y="1557338"/>
            <a:ext cx="7632700" cy="4895850"/>
          </a:xfrm>
        </p:spPr>
        <p:txBody>
          <a:bodyPr/>
          <a:lstStyle/>
          <a:p>
            <a:pPr>
              <a:spcBef>
                <a:spcPct val="0"/>
              </a:spcBef>
            </a:pPr>
            <a:r>
              <a:rPr lang="en-US" sz="2800" dirty="0" smtClean="0"/>
              <a:t>What’s the diagnosis</a:t>
            </a:r>
          </a:p>
          <a:p>
            <a:pPr lvl="1">
              <a:spcBef>
                <a:spcPct val="0"/>
              </a:spcBef>
            </a:pPr>
            <a:r>
              <a:rPr lang="en-US" dirty="0" smtClean="0"/>
              <a:t>Health Care costs are not “out of control”</a:t>
            </a:r>
          </a:p>
          <a:p>
            <a:pPr lvl="1">
              <a:spcBef>
                <a:spcPct val="0"/>
              </a:spcBef>
            </a:pPr>
            <a:r>
              <a:rPr lang="en-US" dirty="0" smtClean="0"/>
              <a:t>The aging population won’t break the bank</a:t>
            </a:r>
          </a:p>
          <a:p>
            <a:pPr lvl="1">
              <a:spcBef>
                <a:spcPct val="0"/>
              </a:spcBef>
            </a:pPr>
            <a:r>
              <a:rPr lang="en-US" dirty="0" smtClean="0"/>
              <a:t>Most of health care’s problems are due to antiquated, processes of care</a:t>
            </a:r>
          </a:p>
          <a:p>
            <a:pPr>
              <a:spcBef>
                <a:spcPct val="0"/>
              </a:spcBef>
            </a:pPr>
            <a:r>
              <a:rPr lang="en-US" sz="2800" dirty="0" smtClean="0"/>
              <a:t>What are the solutions</a:t>
            </a:r>
          </a:p>
          <a:p>
            <a:pPr lvl="1">
              <a:spcBef>
                <a:spcPct val="0"/>
              </a:spcBef>
            </a:pPr>
            <a:r>
              <a:rPr lang="en-US" dirty="0" smtClean="0"/>
              <a:t>We need to complete the Second Stage of Medicare -- a patient-friendly delivery system focussed on keeping people healthy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7458075" y="2270125"/>
            <a:ext cx="1371600" cy="137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A0D4D8"/>
              </a:gs>
            </a:gsLst>
            <a:lin ang="0" scaled="1"/>
          </a:gradFill>
          <a:ln w="9525" algn="ctr">
            <a:solidFill>
              <a:schemeClr val="tx1"/>
            </a:solidFill>
            <a:miter lim="800000"/>
            <a:headEnd/>
            <a:tailEnd/>
          </a:ln>
        </p:spPr>
        <p:txBody>
          <a:bodyPr wrap="none" anchor="ctr"/>
          <a:lstStyle/>
          <a:p>
            <a:endParaRPr lang="en-US" dirty="0"/>
          </a:p>
        </p:txBody>
      </p:sp>
      <p:sp>
        <p:nvSpPr>
          <p:cNvPr id="38915" name="AutoShape 3"/>
          <p:cNvSpPr>
            <a:spLocks noChangeArrowheads="1"/>
          </p:cNvSpPr>
          <p:nvPr/>
        </p:nvSpPr>
        <p:spPr bwMode="auto">
          <a:xfrm flipH="1" flipV="1">
            <a:off x="7458075" y="3036888"/>
            <a:ext cx="1371600" cy="137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A0D4D8"/>
              </a:gs>
            </a:gsLst>
            <a:lin ang="0" scaled="1"/>
          </a:gradFill>
          <a:ln w="9525" algn="ctr">
            <a:solidFill>
              <a:schemeClr val="tx1"/>
            </a:solidFill>
            <a:miter lim="800000"/>
            <a:headEnd/>
            <a:tailEnd/>
          </a:ln>
        </p:spPr>
        <p:txBody>
          <a:bodyPr wrap="none" anchor="ctr"/>
          <a:lstStyle/>
          <a:p>
            <a:endParaRPr lang="en-US" dirty="0"/>
          </a:p>
        </p:txBody>
      </p:sp>
      <p:sp>
        <p:nvSpPr>
          <p:cNvPr id="38916" name="AutoShape 4"/>
          <p:cNvSpPr>
            <a:spLocks noChangeArrowheads="1"/>
          </p:cNvSpPr>
          <p:nvPr/>
        </p:nvSpPr>
        <p:spPr bwMode="auto">
          <a:xfrm>
            <a:off x="211138" y="1673225"/>
            <a:ext cx="1398587" cy="3198813"/>
          </a:xfrm>
          <a:prstGeom prst="rightArrow">
            <a:avLst>
              <a:gd name="adj1" fmla="val 50000"/>
              <a:gd name="adj2" fmla="val 25000"/>
            </a:avLst>
          </a:prstGeom>
          <a:gradFill rotWithShape="1">
            <a:gsLst>
              <a:gs pos="0">
                <a:schemeClr val="bg1"/>
              </a:gs>
              <a:gs pos="100000">
                <a:srgbClr val="A5A5C3">
                  <a:alpha val="75000"/>
                </a:srgbClr>
              </a:gs>
            </a:gsLst>
            <a:lin ang="0" scaled="1"/>
          </a:gradFill>
          <a:ln w="9525" algn="ctr">
            <a:solidFill>
              <a:schemeClr val="tx1"/>
            </a:solidFill>
            <a:miter lim="800000"/>
            <a:headEnd/>
            <a:tailEnd/>
          </a:ln>
        </p:spPr>
        <p:txBody>
          <a:bodyPr wrap="none" anchor="ctr"/>
          <a:lstStyle/>
          <a:p>
            <a:endParaRPr lang="en-CA" dirty="0"/>
          </a:p>
        </p:txBody>
      </p:sp>
      <p:sp>
        <p:nvSpPr>
          <p:cNvPr id="38917" name="AutoShape 5"/>
          <p:cNvSpPr>
            <a:spLocks noChangeArrowheads="1"/>
          </p:cNvSpPr>
          <p:nvPr/>
        </p:nvSpPr>
        <p:spPr bwMode="auto">
          <a:xfrm>
            <a:off x="1506538" y="1673225"/>
            <a:ext cx="1500187" cy="3198813"/>
          </a:xfrm>
          <a:prstGeom prst="rightArrow">
            <a:avLst>
              <a:gd name="adj1" fmla="val 50000"/>
              <a:gd name="adj2" fmla="val 25000"/>
            </a:avLst>
          </a:prstGeom>
          <a:gradFill rotWithShape="1">
            <a:gsLst>
              <a:gs pos="0">
                <a:schemeClr val="bg1"/>
              </a:gs>
              <a:gs pos="100000">
                <a:srgbClr val="FFFF99">
                  <a:alpha val="75000"/>
                </a:srgbClr>
              </a:gs>
            </a:gsLst>
            <a:lin ang="0" scaled="1"/>
          </a:gradFill>
          <a:ln w="9525" algn="ctr">
            <a:solidFill>
              <a:schemeClr val="tx1"/>
            </a:solidFill>
            <a:miter lim="800000"/>
            <a:headEnd/>
            <a:tailEnd/>
          </a:ln>
        </p:spPr>
        <p:txBody>
          <a:bodyPr wrap="none" anchor="ctr"/>
          <a:lstStyle/>
          <a:p>
            <a:endParaRPr lang="en-CA" dirty="0"/>
          </a:p>
        </p:txBody>
      </p:sp>
      <p:sp>
        <p:nvSpPr>
          <p:cNvPr id="38918" name="AutoShape 6"/>
          <p:cNvSpPr>
            <a:spLocks noChangeArrowheads="1"/>
          </p:cNvSpPr>
          <p:nvPr/>
        </p:nvSpPr>
        <p:spPr bwMode="auto">
          <a:xfrm>
            <a:off x="2917825" y="1673225"/>
            <a:ext cx="1484313" cy="3198813"/>
          </a:xfrm>
          <a:prstGeom prst="rightArrow">
            <a:avLst>
              <a:gd name="adj1" fmla="val 50000"/>
              <a:gd name="adj2" fmla="val 25000"/>
            </a:avLst>
          </a:prstGeom>
          <a:gradFill rotWithShape="1">
            <a:gsLst>
              <a:gs pos="0">
                <a:schemeClr val="bg1"/>
              </a:gs>
              <a:gs pos="100000">
                <a:schemeClr val="folHlink">
                  <a:alpha val="75000"/>
                </a:schemeClr>
              </a:gs>
            </a:gsLst>
            <a:lin ang="0" scaled="1"/>
          </a:gradFill>
          <a:ln w="9525" algn="ctr">
            <a:solidFill>
              <a:schemeClr val="tx1"/>
            </a:solidFill>
            <a:miter lim="800000"/>
            <a:headEnd/>
            <a:tailEnd/>
          </a:ln>
        </p:spPr>
        <p:txBody>
          <a:bodyPr wrap="none" anchor="ctr"/>
          <a:lstStyle/>
          <a:p>
            <a:endParaRPr lang="en-CA" dirty="0"/>
          </a:p>
        </p:txBody>
      </p:sp>
      <p:sp>
        <p:nvSpPr>
          <p:cNvPr id="38919" name="AutoShape 7"/>
          <p:cNvSpPr>
            <a:spLocks noChangeArrowheads="1"/>
          </p:cNvSpPr>
          <p:nvPr/>
        </p:nvSpPr>
        <p:spPr bwMode="auto">
          <a:xfrm>
            <a:off x="4337050" y="1673225"/>
            <a:ext cx="3087688" cy="3198813"/>
          </a:xfrm>
          <a:prstGeom prst="rightArrow">
            <a:avLst>
              <a:gd name="adj1" fmla="val 50000"/>
              <a:gd name="adj2" fmla="val 25000"/>
            </a:avLst>
          </a:prstGeom>
          <a:gradFill rotWithShape="1">
            <a:gsLst>
              <a:gs pos="0">
                <a:schemeClr val="bg1"/>
              </a:gs>
              <a:gs pos="100000">
                <a:schemeClr val="accent1">
                  <a:alpha val="75000"/>
                </a:schemeClr>
              </a:gs>
            </a:gsLst>
            <a:lin ang="0" scaled="1"/>
          </a:gradFill>
          <a:ln w="9525" algn="ctr">
            <a:solidFill>
              <a:schemeClr val="tx1"/>
            </a:solidFill>
            <a:miter lim="800000"/>
            <a:headEnd/>
            <a:tailEnd/>
          </a:ln>
        </p:spPr>
        <p:txBody>
          <a:bodyPr wrap="none" anchor="ctr"/>
          <a:lstStyle/>
          <a:p>
            <a:endParaRPr lang="en-CA" dirty="0"/>
          </a:p>
        </p:txBody>
      </p:sp>
      <p:sp>
        <p:nvSpPr>
          <p:cNvPr id="38920" name="Rectangle 8"/>
          <p:cNvSpPr>
            <a:spLocks noGrp="1" noChangeArrowheads="1"/>
          </p:cNvSpPr>
          <p:nvPr>
            <p:ph type="title"/>
          </p:nvPr>
        </p:nvSpPr>
        <p:spPr>
          <a:xfrm>
            <a:off x="684213" y="260350"/>
            <a:ext cx="7772400" cy="719138"/>
          </a:xfrm>
        </p:spPr>
        <p:txBody>
          <a:bodyPr/>
          <a:lstStyle/>
          <a:p>
            <a:pPr eaLnBrk="1" hangingPunct="1"/>
            <a:r>
              <a:rPr lang="en-US" sz="4000" b="1" dirty="0" smtClean="0">
                <a:latin typeface="Arial" pitchFamily="34" charset="0"/>
              </a:rPr>
              <a:t>Toronto Arthroplasty Model</a:t>
            </a:r>
            <a:endParaRPr lang="en-CA" sz="4000" b="1" dirty="0" smtClean="0">
              <a:latin typeface="Arial" pitchFamily="34" charset="0"/>
            </a:endParaRPr>
          </a:p>
        </p:txBody>
      </p:sp>
      <p:pic>
        <p:nvPicPr>
          <p:cNvPr id="38921" name="Picture 23" descr="CI Clerk copy"/>
          <p:cNvPicPr>
            <a:picLocks noGrp="1" noChangeAspect="1" noChangeArrowheads="1"/>
          </p:cNvPicPr>
          <p:nvPr>
            <p:ph idx="1"/>
          </p:nvPr>
        </p:nvPicPr>
        <p:blipFill>
          <a:blip r:embed="rId3" cstate="print"/>
          <a:srcRect/>
          <a:stretch>
            <a:fillRect/>
          </a:stretch>
        </p:blipFill>
        <p:spPr>
          <a:xfrm>
            <a:off x="1333500" y="3165475"/>
            <a:ext cx="1812925" cy="958850"/>
          </a:xfrm>
          <a:noFill/>
        </p:spPr>
      </p:pic>
      <p:pic>
        <p:nvPicPr>
          <p:cNvPr id="38922" name="Picture 9" descr="j0287047"/>
          <p:cNvPicPr>
            <a:picLocks noChangeAspect="1" noChangeArrowheads="1"/>
          </p:cNvPicPr>
          <p:nvPr/>
        </p:nvPicPr>
        <p:blipFill>
          <a:blip r:embed="rId4" cstate="print"/>
          <a:srcRect/>
          <a:stretch>
            <a:fillRect/>
          </a:stretch>
        </p:blipFill>
        <p:spPr bwMode="auto">
          <a:xfrm>
            <a:off x="7458075" y="2589213"/>
            <a:ext cx="1371600" cy="1368425"/>
          </a:xfrm>
          <a:prstGeom prst="rect">
            <a:avLst/>
          </a:prstGeom>
          <a:noFill/>
          <a:ln w="9525">
            <a:noFill/>
            <a:miter lim="800000"/>
            <a:headEnd/>
            <a:tailEnd/>
          </a:ln>
        </p:spPr>
      </p:pic>
      <p:sp>
        <p:nvSpPr>
          <p:cNvPr id="38923" name="Text Box 10"/>
          <p:cNvSpPr txBox="1">
            <a:spLocks noChangeArrowheads="1"/>
          </p:cNvSpPr>
          <p:nvPr/>
        </p:nvSpPr>
        <p:spPr bwMode="auto">
          <a:xfrm>
            <a:off x="1619250" y="1125538"/>
            <a:ext cx="976313" cy="517525"/>
          </a:xfrm>
          <a:prstGeom prst="rect">
            <a:avLst/>
          </a:prstGeom>
          <a:noFill/>
          <a:ln w="9525">
            <a:noFill/>
            <a:miter lim="800000"/>
            <a:headEnd/>
            <a:tailEnd/>
          </a:ln>
        </p:spPr>
        <p:txBody>
          <a:bodyPr anchor="ctr" anchorCtr="1"/>
          <a:lstStyle/>
          <a:p>
            <a:pPr algn="ctr">
              <a:spcBef>
                <a:spcPct val="50000"/>
              </a:spcBef>
            </a:pPr>
            <a:r>
              <a:rPr lang="en-US" sz="1800" b="1" dirty="0">
                <a:solidFill>
                  <a:srgbClr val="FF5050"/>
                </a:solidFill>
                <a:latin typeface="Arial" pitchFamily="34" charset="0"/>
              </a:rPr>
              <a:t>Central Intake</a:t>
            </a:r>
          </a:p>
        </p:txBody>
      </p:sp>
      <p:sp>
        <p:nvSpPr>
          <p:cNvPr id="38924" name="Text Box 11"/>
          <p:cNvSpPr txBox="1">
            <a:spLocks noChangeArrowheads="1"/>
          </p:cNvSpPr>
          <p:nvPr/>
        </p:nvSpPr>
        <p:spPr bwMode="auto">
          <a:xfrm>
            <a:off x="2627313" y="1125538"/>
            <a:ext cx="1657350" cy="1079500"/>
          </a:xfrm>
          <a:prstGeom prst="rect">
            <a:avLst/>
          </a:prstGeom>
          <a:noFill/>
          <a:ln w="9525">
            <a:noFill/>
            <a:miter lim="800000"/>
            <a:headEnd/>
            <a:tailEnd/>
          </a:ln>
        </p:spPr>
        <p:txBody>
          <a:bodyPr anchor="ctr" anchorCtr="1"/>
          <a:lstStyle/>
          <a:p>
            <a:pPr algn="ctr">
              <a:spcBef>
                <a:spcPct val="50000"/>
              </a:spcBef>
            </a:pPr>
            <a:r>
              <a:rPr lang="en-US" sz="1800" b="1" dirty="0">
                <a:solidFill>
                  <a:srgbClr val="FF5050"/>
                </a:solidFill>
                <a:latin typeface="Arial" pitchFamily="34" charset="0"/>
              </a:rPr>
              <a:t>Assessment</a:t>
            </a:r>
          </a:p>
          <a:p>
            <a:pPr algn="ctr"/>
            <a:r>
              <a:rPr lang="en-US" sz="1800" b="1" dirty="0">
                <a:solidFill>
                  <a:srgbClr val="FF5050"/>
                </a:solidFill>
                <a:latin typeface="Arial" pitchFamily="34" charset="0"/>
              </a:rPr>
              <a:t>Advanced Practice Physio</a:t>
            </a:r>
          </a:p>
        </p:txBody>
      </p:sp>
      <p:sp>
        <p:nvSpPr>
          <p:cNvPr id="38925" name="Text Box 12"/>
          <p:cNvSpPr txBox="1">
            <a:spLocks noChangeArrowheads="1"/>
          </p:cNvSpPr>
          <p:nvPr/>
        </p:nvSpPr>
        <p:spPr bwMode="auto">
          <a:xfrm>
            <a:off x="4356100" y="1125538"/>
            <a:ext cx="1465263" cy="622300"/>
          </a:xfrm>
          <a:prstGeom prst="rect">
            <a:avLst/>
          </a:prstGeom>
          <a:noFill/>
          <a:ln w="9525">
            <a:noFill/>
            <a:miter lim="800000"/>
            <a:headEnd/>
            <a:tailEnd/>
          </a:ln>
        </p:spPr>
        <p:txBody>
          <a:bodyPr anchor="ctr" anchorCtr="1"/>
          <a:lstStyle/>
          <a:p>
            <a:pPr algn="ctr"/>
            <a:r>
              <a:rPr lang="en-US" sz="1800" b="1" dirty="0">
                <a:latin typeface="Arial" pitchFamily="34" charset="0"/>
              </a:rPr>
              <a:t>Surgeon</a:t>
            </a:r>
          </a:p>
          <a:p>
            <a:pPr algn="ctr"/>
            <a:r>
              <a:rPr lang="en-US" sz="1800" b="1" dirty="0">
                <a:latin typeface="Arial" pitchFamily="34" charset="0"/>
              </a:rPr>
              <a:t>Consult</a:t>
            </a:r>
          </a:p>
        </p:txBody>
      </p:sp>
      <p:sp>
        <p:nvSpPr>
          <p:cNvPr id="38926" name="Text Box 13"/>
          <p:cNvSpPr txBox="1">
            <a:spLocks noChangeArrowheads="1"/>
          </p:cNvSpPr>
          <p:nvPr/>
        </p:nvSpPr>
        <p:spPr bwMode="auto">
          <a:xfrm>
            <a:off x="6011863" y="1196975"/>
            <a:ext cx="1149350" cy="304800"/>
          </a:xfrm>
          <a:prstGeom prst="rect">
            <a:avLst/>
          </a:prstGeom>
          <a:noFill/>
          <a:ln w="9525">
            <a:noFill/>
            <a:miter lim="800000"/>
            <a:headEnd/>
            <a:tailEnd/>
          </a:ln>
        </p:spPr>
        <p:txBody>
          <a:bodyPr anchor="ctr" anchorCtr="1"/>
          <a:lstStyle/>
          <a:p>
            <a:pPr algn="ctr">
              <a:spcBef>
                <a:spcPct val="50000"/>
              </a:spcBef>
            </a:pPr>
            <a:r>
              <a:rPr lang="en-US" sz="1800" b="1" dirty="0">
                <a:latin typeface="Arial" pitchFamily="34" charset="0"/>
              </a:rPr>
              <a:t>Surgery</a:t>
            </a:r>
          </a:p>
        </p:txBody>
      </p:sp>
      <p:sp>
        <p:nvSpPr>
          <p:cNvPr id="38927" name="Text Box 14"/>
          <p:cNvSpPr txBox="1">
            <a:spLocks noChangeArrowheads="1"/>
          </p:cNvSpPr>
          <p:nvPr/>
        </p:nvSpPr>
        <p:spPr bwMode="auto">
          <a:xfrm>
            <a:off x="7380288" y="1125538"/>
            <a:ext cx="1411287" cy="930275"/>
          </a:xfrm>
          <a:prstGeom prst="rect">
            <a:avLst/>
          </a:prstGeom>
          <a:noFill/>
          <a:ln w="9525">
            <a:noFill/>
            <a:miter lim="800000"/>
            <a:headEnd/>
            <a:tailEnd/>
          </a:ln>
        </p:spPr>
        <p:txBody>
          <a:bodyPr anchor="ctr" anchorCtr="1"/>
          <a:lstStyle/>
          <a:p>
            <a:pPr algn="ctr">
              <a:spcBef>
                <a:spcPct val="50000"/>
              </a:spcBef>
            </a:pPr>
            <a:r>
              <a:rPr lang="en-US" sz="1800" b="1" dirty="0">
                <a:latin typeface="Arial" pitchFamily="34" charset="0"/>
              </a:rPr>
              <a:t>Post-Op Discharge Follow-Up</a:t>
            </a:r>
          </a:p>
        </p:txBody>
      </p:sp>
      <p:sp>
        <p:nvSpPr>
          <p:cNvPr id="38928" name="Text Box 15"/>
          <p:cNvSpPr txBox="1">
            <a:spLocks noChangeArrowheads="1"/>
          </p:cNvSpPr>
          <p:nvPr/>
        </p:nvSpPr>
        <p:spPr bwMode="auto">
          <a:xfrm>
            <a:off x="0" y="1125538"/>
            <a:ext cx="1465263" cy="517525"/>
          </a:xfrm>
          <a:prstGeom prst="rect">
            <a:avLst/>
          </a:prstGeom>
          <a:noFill/>
          <a:ln w="9525">
            <a:noFill/>
            <a:miter lim="800000"/>
            <a:headEnd/>
            <a:tailEnd/>
          </a:ln>
        </p:spPr>
        <p:txBody>
          <a:bodyPr anchor="ctr" anchorCtr="1"/>
          <a:lstStyle/>
          <a:p>
            <a:pPr algn="ctr">
              <a:spcBef>
                <a:spcPct val="50000"/>
              </a:spcBef>
            </a:pPr>
            <a:r>
              <a:rPr lang="en-US" sz="1800" b="1" dirty="0">
                <a:latin typeface="Arial" pitchFamily="34" charset="0"/>
              </a:rPr>
              <a:t>Referring Physician</a:t>
            </a:r>
          </a:p>
        </p:txBody>
      </p:sp>
      <p:pic>
        <p:nvPicPr>
          <p:cNvPr id="38929" name="Picture 16" descr="Dr"/>
          <p:cNvPicPr>
            <a:picLocks noChangeAspect="1" noChangeArrowheads="1"/>
          </p:cNvPicPr>
          <p:nvPr/>
        </p:nvPicPr>
        <p:blipFill>
          <a:blip r:embed="rId5" cstate="print"/>
          <a:srcRect/>
          <a:stretch>
            <a:fillRect/>
          </a:stretch>
        </p:blipFill>
        <p:spPr bwMode="auto">
          <a:xfrm>
            <a:off x="95250" y="2589213"/>
            <a:ext cx="1152525" cy="1368425"/>
          </a:xfrm>
          <a:prstGeom prst="rect">
            <a:avLst/>
          </a:prstGeom>
          <a:noFill/>
          <a:ln w="9525">
            <a:noFill/>
            <a:miter lim="800000"/>
            <a:headEnd/>
            <a:tailEnd/>
          </a:ln>
        </p:spPr>
      </p:pic>
      <p:pic>
        <p:nvPicPr>
          <p:cNvPr id="38930" name="Picture 17" descr="MD-APPT-Assessment-Folder-C"/>
          <p:cNvPicPr>
            <a:picLocks noChangeAspect="1" noChangeArrowheads="1"/>
          </p:cNvPicPr>
          <p:nvPr/>
        </p:nvPicPr>
        <p:blipFill>
          <a:blip r:embed="rId6" cstate="print"/>
          <a:srcRect/>
          <a:stretch>
            <a:fillRect/>
          </a:stretch>
        </p:blipFill>
        <p:spPr bwMode="auto">
          <a:xfrm>
            <a:off x="4098925" y="2587625"/>
            <a:ext cx="2020888" cy="1371600"/>
          </a:xfrm>
          <a:prstGeom prst="rect">
            <a:avLst/>
          </a:prstGeom>
          <a:noFill/>
          <a:ln w="9525">
            <a:noFill/>
            <a:miter lim="800000"/>
            <a:headEnd/>
            <a:tailEnd/>
          </a:ln>
        </p:spPr>
      </p:pic>
      <p:pic>
        <p:nvPicPr>
          <p:cNvPr id="38931" name="Picture 18" descr="Surgery-3"/>
          <p:cNvPicPr>
            <a:picLocks noChangeAspect="1" noChangeArrowheads="1"/>
          </p:cNvPicPr>
          <p:nvPr/>
        </p:nvPicPr>
        <p:blipFill>
          <a:blip r:embed="rId7" cstate="print"/>
          <a:srcRect/>
          <a:stretch>
            <a:fillRect/>
          </a:stretch>
        </p:blipFill>
        <p:spPr bwMode="auto">
          <a:xfrm>
            <a:off x="6269038" y="2589213"/>
            <a:ext cx="1106487" cy="1368425"/>
          </a:xfrm>
          <a:prstGeom prst="rect">
            <a:avLst/>
          </a:prstGeom>
          <a:noFill/>
          <a:ln w="9525">
            <a:noFill/>
            <a:miter lim="800000"/>
            <a:headEnd/>
            <a:tailEnd/>
          </a:ln>
        </p:spPr>
      </p:pic>
      <p:pic>
        <p:nvPicPr>
          <p:cNvPr id="38932" name="Picture 19" descr="Appt-Pt"/>
          <p:cNvPicPr>
            <a:picLocks noChangeAspect="1" noChangeArrowheads="1"/>
          </p:cNvPicPr>
          <p:nvPr/>
        </p:nvPicPr>
        <p:blipFill>
          <a:blip r:embed="rId8" cstate="print"/>
          <a:srcRect/>
          <a:stretch>
            <a:fillRect/>
          </a:stretch>
        </p:blipFill>
        <p:spPr bwMode="auto">
          <a:xfrm>
            <a:off x="2243138" y="2587625"/>
            <a:ext cx="2020887" cy="1371600"/>
          </a:xfrm>
          <a:prstGeom prst="rect">
            <a:avLst/>
          </a:prstGeom>
          <a:noFill/>
          <a:ln w="9525">
            <a:noFill/>
            <a:miter lim="800000"/>
            <a:headEnd/>
            <a:tailEnd/>
          </a:ln>
        </p:spPr>
      </p:pic>
      <p:sp>
        <p:nvSpPr>
          <p:cNvPr id="38933" name="Text Box 20"/>
          <p:cNvSpPr txBox="1">
            <a:spLocks noChangeArrowheads="1"/>
          </p:cNvSpPr>
          <p:nvPr/>
        </p:nvSpPr>
        <p:spPr bwMode="auto">
          <a:xfrm>
            <a:off x="2555875" y="4584700"/>
            <a:ext cx="1658938" cy="1581150"/>
          </a:xfrm>
          <a:prstGeom prst="rect">
            <a:avLst/>
          </a:prstGeom>
          <a:noFill/>
          <a:ln w="9525">
            <a:noFill/>
            <a:miter lim="800000"/>
            <a:headEnd/>
            <a:tailEnd/>
          </a:ln>
        </p:spPr>
        <p:txBody>
          <a:bodyPr/>
          <a:lstStyle/>
          <a:p>
            <a:pPr>
              <a:spcBef>
                <a:spcPct val="20000"/>
              </a:spcBef>
            </a:pPr>
            <a:endParaRPr lang="en-US" sz="1200" b="1" dirty="0">
              <a:solidFill>
                <a:schemeClr val="accent2"/>
              </a:solidFill>
              <a:latin typeface="Arial" pitchFamily="34" charset="0"/>
            </a:endParaRPr>
          </a:p>
          <a:p>
            <a:pPr algn="ctr">
              <a:lnSpc>
                <a:spcPct val="80000"/>
              </a:lnSpc>
              <a:spcBef>
                <a:spcPct val="20000"/>
              </a:spcBef>
            </a:pPr>
            <a:r>
              <a:rPr lang="en-US" sz="1800" b="1" dirty="0">
                <a:latin typeface="Arial" pitchFamily="34" charset="0"/>
              </a:rPr>
              <a:t>Holland Centre</a:t>
            </a:r>
          </a:p>
          <a:p>
            <a:pPr algn="ctr">
              <a:lnSpc>
                <a:spcPct val="80000"/>
              </a:lnSpc>
              <a:spcBef>
                <a:spcPct val="20000"/>
              </a:spcBef>
            </a:pPr>
            <a:r>
              <a:rPr lang="en-US" sz="1800" b="1" dirty="0">
                <a:latin typeface="Arial" pitchFamily="34" charset="0"/>
              </a:rPr>
              <a:t>and</a:t>
            </a:r>
          </a:p>
          <a:p>
            <a:pPr algn="ctr">
              <a:lnSpc>
                <a:spcPct val="80000"/>
              </a:lnSpc>
              <a:spcBef>
                <a:spcPct val="20000"/>
              </a:spcBef>
            </a:pPr>
            <a:r>
              <a:rPr lang="en-US" sz="1800" b="1" dirty="0">
                <a:latin typeface="Arial" pitchFamily="34" charset="0"/>
              </a:rPr>
              <a:t>Toronto Western</a:t>
            </a:r>
          </a:p>
          <a:p>
            <a:pPr>
              <a:spcBef>
                <a:spcPct val="20000"/>
              </a:spcBef>
            </a:pPr>
            <a:endParaRPr lang="en-US" sz="1200" b="1" dirty="0">
              <a:latin typeface="Arial" pitchFamily="34" charset="0"/>
            </a:endParaRPr>
          </a:p>
        </p:txBody>
      </p:sp>
      <p:sp>
        <p:nvSpPr>
          <p:cNvPr id="38934" name="Text Box 21"/>
          <p:cNvSpPr txBox="1">
            <a:spLocks noChangeArrowheads="1"/>
          </p:cNvSpPr>
          <p:nvPr/>
        </p:nvSpPr>
        <p:spPr bwMode="auto">
          <a:xfrm>
            <a:off x="1247775" y="4935538"/>
            <a:ext cx="1306513" cy="641350"/>
          </a:xfrm>
          <a:prstGeom prst="rect">
            <a:avLst/>
          </a:prstGeom>
          <a:noFill/>
          <a:ln w="9525" algn="ctr">
            <a:noFill/>
            <a:miter lim="800000"/>
            <a:headEnd/>
            <a:tailEnd/>
          </a:ln>
        </p:spPr>
        <p:txBody>
          <a:bodyPr>
            <a:spAutoFit/>
          </a:bodyPr>
          <a:lstStyle/>
          <a:p>
            <a:pPr algn="ctr">
              <a:spcBef>
                <a:spcPct val="50000"/>
              </a:spcBef>
            </a:pPr>
            <a:r>
              <a:rPr lang="en-US" sz="1800" b="1" dirty="0">
                <a:latin typeface="Arial" pitchFamily="34" charset="0"/>
              </a:rPr>
              <a:t>Holland Centre</a:t>
            </a:r>
          </a:p>
        </p:txBody>
      </p:sp>
      <p:sp>
        <p:nvSpPr>
          <p:cNvPr id="38935" name="Text Box 22"/>
          <p:cNvSpPr txBox="1">
            <a:spLocks noChangeArrowheads="1"/>
          </p:cNvSpPr>
          <p:nvPr/>
        </p:nvSpPr>
        <p:spPr bwMode="auto">
          <a:xfrm>
            <a:off x="4500563" y="4541838"/>
            <a:ext cx="2592387" cy="2097087"/>
          </a:xfrm>
          <a:prstGeom prst="rect">
            <a:avLst/>
          </a:prstGeom>
          <a:noFill/>
          <a:ln w="9525" algn="ctr">
            <a:noFill/>
            <a:miter lim="800000"/>
            <a:headEnd/>
            <a:tailEnd/>
          </a:ln>
        </p:spPr>
        <p:txBody>
          <a:bodyPr>
            <a:spAutoFit/>
          </a:bodyPr>
          <a:lstStyle/>
          <a:p>
            <a:pPr>
              <a:lnSpc>
                <a:spcPct val="80000"/>
              </a:lnSpc>
              <a:spcBef>
                <a:spcPct val="50000"/>
              </a:spcBef>
            </a:pPr>
            <a:r>
              <a:rPr lang="en-US" sz="1800" b="1" dirty="0">
                <a:latin typeface="Arial" pitchFamily="34" charset="0"/>
              </a:rPr>
              <a:t>Holland Centre</a:t>
            </a:r>
          </a:p>
          <a:p>
            <a:pPr>
              <a:lnSpc>
                <a:spcPct val="80000"/>
              </a:lnSpc>
              <a:spcBef>
                <a:spcPct val="50000"/>
              </a:spcBef>
            </a:pPr>
            <a:r>
              <a:rPr lang="en-US" sz="1800" b="1" dirty="0">
                <a:latin typeface="Arial" pitchFamily="34" charset="0"/>
              </a:rPr>
              <a:t>Mt. Sinai</a:t>
            </a:r>
          </a:p>
          <a:p>
            <a:pPr>
              <a:lnSpc>
                <a:spcPct val="80000"/>
              </a:lnSpc>
              <a:spcBef>
                <a:spcPct val="50000"/>
              </a:spcBef>
            </a:pPr>
            <a:r>
              <a:rPr lang="en-US" sz="1800" b="1" dirty="0">
                <a:latin typeface="Arial" pitchFamily="34" charset="0"/>
              </a:rPr>
              <a:t>St. Michael’s</a:t>
            </a:r>
          </a:p>
          <a:p>
            <a:pPr>
              <a:lnSpc>
                <a:spcPct val="80000"/>
              </a:lnSpc>
              <a:spcBef>
                <a:spcPct val="50000"/>
              </a:spcBef>
            </a:pPr>
            <a:r>
              <a:rPr lang="en-US" sz="1800" b="1" dirty="0">
                <a:latin typeface="Arial" pitchFamily="34" charset="0"/>
              </a:rPr>
              <a:t>St. Joseph’s</a:t>
            </a:r>
          </a:p>
          <a:p>
            <a:pPr>
              <a:lnSpc>
                <a:spcPct val="80000"/>
              </a:lnSpc>
              <a:spcBef>
                <a:spcPct val="50000"/>
              </a:spcBef>
            </a:pPr>
            <a:r>
              <a:rPr lang="en-US" sz="1800" b="1" dirty="0">
                <a:latin typeface="Arial" pitchFamily="34" charset="0"/>
              </a:rPr>
              <a:t>Toronto East General</a:t>
            </a:r>
          </a:p>
          <a:p>
            <a:pPr>
              <a:lnSpc>
                <a:spcPct val="80000"/>
              </a:lnSpc>
              <a:spcBef>
                <a:spcPct val="50000"/>
              </a:spcBef>
            </a:pPr>
            <a:r>
              <a:rPr lang="en-US" sz="1800" b="1" dirty="0">
                <a:latin typeface="Arial" pitchFamily="34" charset="0"/>
              </a:rPr>
              <a:t>Toronto Western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68313" y="333375"/>
            <a:ext cx="7988300" cy="1582738"/>
          </a:xfrm>
        </p:spPr>
        <p:txBody>
          <a:bodyPr rtlCol="0">
            <a:normAutofit fontScale="90000"/>
          </a:bodyPr>
          <a:lstStyle/>
          <a:p>
            <a:pPr algn="l" eaLnBrk="1" fontAlgn="auto" hangingPunct="1">
              <a:spcAft>
                <a:spcPts val="0"/>
              </a:spcAft>
              <a:defRPr/>
            </a:pPr>
            <a:r>
              <a:rPr lang="en-US" sz="4000" b="1" dirty="0" smtClean="0"/>
              <a:t>Good News in Hamilton, Winnipeg, Nova Scotia, etc! </a:t>
            </a:r>
            <a:r>
              <a:rPr lang="en-US" sz="3100" b="1" dirty="0" smtClean="0"/>
              <a:t>We could have elective specialty input into patients’ care  within 7 days</a:t>
            </a:r>
            <a:endParaRPr lang="en-CA" sz="3100" b="1" dirty="0" smtClean="0"/>
          </a:p>
        </p:txBody>
      </p:sp>
      <p:sp>
        <p:nvSpPr>
          <p:cNvPr id="39939" name="Rectangle 3"/>
          <p:cNvSpPr>
            <a:spLocks noGrp="1" noChangeArrowheads="1"/>
          </p:cNvSpPr>
          <p:nvPr>
            <p:ph type="body" idx="4294967295"/>
          </p:nvPr>
        </p:nvSpPr>
        <p:spPr>
          <a:xfrm>
            <a:off x="0" y="2133600"/>
            <a:ext cx="5867400" cy="4391025"/>
          </a:xfrm>
        </p:spPr>
        <p:txBody>
          <a:bodyPr/>
          <a:lstStyle/>
          <a:p>
            <a:pPr lvl="1" eaLnBrk="1" hangingPunct="1"/>
            <a:r>
              <a:rPr lang="en-US" sz="2400" dirty="0" smtClean="0"/>
              <a:t>The Hamilton Family Medicine Mental Health Program increased access for mental health patients by </a:t>
            </a:r>
            <a:r>
              <a:rPr lang="en-US" sz="2400" b="1" i="1" dirty="0" smtClean="0"/>
              <a:t>1100%</a:t>
            </a:r>
            <a:r>
              <a:rPr lang="en-US" sz="2400" dirty="0" smtClean="0"/>
              <a:t> AND </a:t>
            </a:r>
            <a:r>
              <a:rPr lang="en-US" sz="2400" i="1" dirty="0" smtClean="0"/>
              <a:t>decreased</a:t>
            </a:r>
            <a:r>
              <a:rPr lang="en-US" sz="2400" dirty="0" smtClean="0"/>
              <a:t> psychiatry outpatients’ clinic referrals by </a:t>
            </a:r>
            <a:r>
              <a:rPr lang="en-US" sz="2400" b="1" i="1" dirty="0" smtClean="0"/>
              <a:t>70%.</a:t>
            </a:r>
          </a:p>
          <a:p>
            <a:pPr lvl="1" eaLnBrk="1" hangingPunct="1"/>
            <a:r>
              <a:rPr lang="en-US" sz="2400" dirty="0" smtClean="0"/>
              <a:t>The program staff includes  22 psychiatrists, 129 family physicians, 114 Nurses and Nurse Practitioners,  20 Registered Dietitians,  77 Mental Health Counsellors, 7 pharmacists and provides care to 250,000 patients</a:t>
            </a:r>
          </a:p>
        </p:txBody>
      </p:sp>
      <p:pic>
        <p:nvPicPr>
          <p:cNvPr id="39940" name="Picture 4" descr="C:\Users\Michael\AppData\Local\Microsoft\Windows\Temporary Internet Files\Content.IE5\YJHKYWYV\MCj04361410000[1].wmf"/>
          <p:cNvPicPr>
            <a:picLocks noChangeAspect="1" noChangeArrowheads="1"/>
          </p:cNvPicPr>
          <p:nvPr/>
        </p:nvPicPr>
        <p:blipFill>
          <a:blip r:embed="rId3" cstate="print"/>
          <a:srcRect/>
          <a:stretch>
            <a:fillRect/>
          </a:stretch>
        </p:blipFill>
        <p:spPr bwMode="auto">
          <a:xfrm>
            <a:off x="6084888" y="2205038"/>
            <a:ext cx="2663825"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idx="4294967295"/>
          </p:nvPr>
        </p:nvSpPr>
        <p:spPr>
          <a:xfrm>
            <a:off x="428625" y="285750"/>
            <a:ext cx="7986713" cy="1774825"/>
          </a:xfrm>
        </p:spPr>
        <p:txBody>
          <a:bodyPr/>
          <a:lstStyle/>
          <a:p>
            <a:pPr algn="l" eaLnBrk="1" hangingPunct="1"/>
            <a:r>
              <a:rPr lang="en-US" sz="3600" b="1" dirty="0" smtClean="0"/>
              <a:t>Good News in Cambridge, Cape Breton, Penticton, etc! </a:t>
            </a:r>
            <a:r>
              <a:rPr lang="en-US" sz="2800" b="1" dirty="0" smtClean="0"/>
              <a:t>We could access primary health care within 24 hrs</a:t>
            </a:r>
            <a:endParaRPr lang="en-CA" sz="2800" b="1" dirty="0" smtClean="0"/>
          </a:p>
        </p:txBody>
      </p:sp>
      <p:sp>
        <p:nvSpPr>
          <p:cNvPr id="40963" name="Rectangle 5"/>
          <p:cNvSpPr>
            <a:spLocks noGrp="1" noChangeArrowheads="1"/>
          </p:cNvSpPr>
          <p:nvPr>
            <p:ph type="subTitle" idx="4294967295"/>
          </p:nvPr>
        </p:nvSpPr>
        <p:spPr>
          <a:xfrm>
            <a:off x="642938" y="2214563"/>
            <a:ext cx="4572000" cy="4167187"/>
          </a:xfrm>
        </p:spPr>
        <p:txBody>
          <a:bodyPr/>
          <a:lstStyle/>
          <a:p>
            <a:pPr marL="0" indent="0" eaLnBrk="1" hangingPunct="1">
              <a:buFontTx/>
              <a:buNone/>
            </a:pPr>
            <a:r>
              <a:rPr lang="en-US" dirty="0" smtClean="0"/>
              <a:t/>
            </a:r>
            <a:br>
              <a:rPr lang="en-US" dirty="0" smtClean="0"/>
            </a:br>
            <a:r>
              <a:rPr lang="en-US" dirty="0" smtClean="0"/>
              <a:t>In Cambridge, Dr. Janet Samolczyk aims to see her patients WHEN they want to be seen including within 24 hours</a:t>
            </a:r>
            <a:endParaRPr lang="en-CA" dirty="0" smtClean="0"/>
          </a:p>
        </p:txBody>
      </p:sp>
      <p:pic>
        <p:nvPicPr>
          <p:cNvPr id="40964" name="Picture 4" descr="C:\Users\Michael\AppData\Local\Microsoft\Windows\Temporary Internet Files\Content.IE5\A1E56N0B\MCj04360150000[1].wmf"/>
          <p:cNvPicPr>
            <a:picLocks noChangeAspect="1" noChangeArrowheads="1"/>
          </p:cNvPicPr>
          <p:nvPr/>
        </p:nvPicPr>
        <p:blipFill>
          <a:blip r:embed="rId3" cstate="print"/>
          <a:srcRect/>
          <a:stretch>
            <a:fillRect/>
          </a:stretch>
        </p:blipFill>
        <p:spPr bwMode="auto">
          <a:xfrm>
            <a:off x="5715000" y="2205038"/>
            <a:ext cx="2643188"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28688" y="609600"/>
            <a:ext cx="7143750" cy="5462588"/>
          </a:xfrm>
        </p:spPr>
        <p:txBody>
          <a:bodyPr/>
          <a:lstStyle/>
          <a:p>
            <a:pPr eaLnBrk="1" hangingPunct="1"/>
            <a:r>
              <a:rPr lang="en-US" sz="4000" b="1" dirty="0" smtClean="0"/>
              <a:t>There is substantial evidence that for profit patient care tends to cost more and is of poorer quality -- but the most salient  argument is Tony Soprano’s: </a:t>
            </a:r>
            <a:br>
              <a:rPr lang="en-US" sz="4000" b="1" dirty="0" smtClean="0"/>
            </a:br>
            <a:r>
              <a:rPr lang="en-US" sz="4000" b="1" dirty="0" smtClean="0"/>
              <a:t/>
            </a:r>
            <a:br>
              <a:rPr lang="en-US" sz="4000" b="1" dirty="0" smtClean="0"/>
            </a:br>
            <a:r>
              <a:rPr lang="en-US" sz="4000" b="1" dirty="0" smtClean="0"/>
              <a:t>“Fuhgetaboutit!”</a:t>
            </a:r>
            <a:br>
              <a:rPr lang="en-US" sz="4000" b="1" dirty="0" smtClean="0"/>
            </a:br>
            <a:r>
              <a:rPr lang="en-US" sz="4000" b="1" dirty="0" smtClean="0"/>
              <a:t/>
            </a:r>
            <a:br>
              <a:rPr lang="en-US" sz="4000" b="1" dirty="0" smtClean="0"/>
            </a:br>
            <a:r>
              <a:rPr lang="en-US" sz="4000" b="1" dirty="0" smtClean="0"/>
              <a:t>We don’t need it.</a:t>
            </a:r>
            <a:endParaRPr lang="en-CA" sz="4000" b="1"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23850" y="404813"/>
            <a:ext cx="8362950" cy="850900"/>
          </a:xfrm>
        </p:spPr>
        <p:txBody>
          <a:bodyPr/>
          <a:lstStyle/>
          <a:p>
            <a:pPr algn="l"/>
            <a:r>
              <a:rPr lang="en-US" b="1" u="sng" dirty="0" smtClean="0"/>
              <a:t>Summary:</a:t>
            </a:r>
          </a:p>
        </p:txBody>
      </p:sp>
      <p:sp>
        <p:nvSpPr>
          <p:cNvPr id="61443" name="Content Placeholder 2"/>
          <p:cNvSpPr>
            <a:spLocks noGrp="1"/>
          </p:cNvSpPr>
          <p:nvPr>
            <p:ph idx="1"/>
          </p:nvPr>
        </p:nvSpPr>
        <p:spPr>
          <a:xfrm>
            <a:off x="755650" y="1557338"/>
            <a:ext cx="7777163" cy="4895850"/>
          </a:xfrm>
        </p:spPr>
        <p:txBody>
          <a:bodyPr/>
          <a:lstStyle/>
          <a:p>
            <a:pPr>
              <a:spcBef>
                <a:spcPct val="0"/>
              </a:spcBef>
            </a:pPr>
            <a:r>
              <a:rPr lang="en-US" sz="2800" dirty="0" smtClean="0"/>
              <a:t>Health Care costs are not out of control</a:t>
            </a:r>
          </a:p>
          <a:p>
            <a:pPr>
              <a:spcBef>
                <a:spcPct val="0"/>
              </a:spcBef>
            </a:pPr>
            <a:r>
              <a:rPr lang="en-US" sz="2800" dirty="0" smtClean="0"/>
              <a:t>The aging population won’t break the bank</a:t>
            </a:r>
          </a:p>
          <a:p>
            <a:pPr>
              <a:spcBef>
                <a:spcPct val="0"/>
              </a:spcBef>
            </a:pPr>
            <a:r>
              <a:rPr lang="en-US" sz="2800" dirty="0" smtClean="0"/>
              <a:t>Medicare was and is good public policy</a:t>
            </a:r>
          </a:p>
          <a:p>
            <a:pPr>
              <a:spcBef>
                <a:spcPct val="0"/>
              </a:spcBef>
            </a:pPr>
            <a:r>
              <a:rPr lang="en-US" sz="2800" dirty="0" smtClean="0"/>
              <a:t>Our health system’s problems reflect our failure to implement the Second Stage of Medicare</a:t>
            </a:r>
          </a:p>
          <a:p>
            <a:pPr>
              <a:spcBef>
                <a:spcPct val="0"/>
              </a:spcBef>
            </a:pPr>
            <a:r>
              <a:rPr lang="en-US" sz="2800" dirty="0" smtClean="0"/>
              <a:t>As we embrace Medicare’s Second Stage, we are  finding affordable solutions to all of our apparently intractable problems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Tommy Douglas"/>
          <p:cNvPicPr>
            <a:picLocks noChangeAspect="1" noChangeArrowheads="1"/>
          </p:cNvPicPr>
          <p:nvPr/>
        </p:nvPicPr>
        <p:blipFill>
          <a:blip r:embed="rId3" cstate="print"/>
          <a:srcRect/>
          <a:stretch>
            <a:fillRect/>
          </a:stretch>
        </p:blipFill>
        <p:spPr bwMode="auto">
          <a:xfrm>
            <a:off x="755650" y="765175"/>
            <a:ext cx="3671888" cy="5111750"/>
          </a:xfrm>
          <a:prstGeom prst="rect">
            <a:avLst/>
          </a:prstGeom>
          <a:noFill/>
          <a:ln w="9525">
            <a:noFill/>
            <a:miter lim="800000"/>
            <a:headEnd/>
            <a:tailEnd/>
          </a:ln>
        </p:spPr>
      </p:pic>
      <p:sp>
        <p:nvSpPr>
          <p:cNvPr id="62467" name="Text Box 3"/>
          <p:cNvSpPr txBox="1">
            <a:spLocks noChangeArrowheads="1"/>
          </p:cNvSpPr>
          <p:nvPr/>
        </p:nvSpPr>
        <p:spPr bwMode="auto">
          <a:xfrm>
            <a:off x="5364163" y="1125538"/>
            <a:ext cx="3024187" cy="457200"/>
          </a:xfrm>
          <a:prstGeom prst="rect">
            <a:avLst/>
          </a:prstGeom>
          <a:noFill/>
          <a:ln w="9525">
            <a:noFill/>
            <a:miter lim="800000"/>
            <a:headEnd/>
            <a:tailEnd/>
          </a:ln>
        </p:spPr>
        <p:txBody>
          <a:bodyPr>
            <a:spAutoFit/>
          </a:bodyPr>
          <a:lstStyle/>
          <a:p>
            <a:endParaRPr lang="en-CA" dirty="0"/>
          </a:p>
        </p:txBody>
      </p:sp>
      <p:sp>
        <p:nvSpPr>
          <p:cNvPr id="62468" name="Text Box 4"/>
          <p:cNvSpPr txBox="1">
            <a:spLocks noChangeArrowheads="1"/>
          </p:cNvSpPr>
          <p:nvPr/>
        </p:nvSpPr>
        <p:spPr bwMode="auto">
          <a:xfrm>
            <a:off x="5003800" y="836613"/>
            <a:ext cx="3744913" cy="5324475"/>
          </a:xfrm>
          <a:prstGeom prst="rect">
            <a:avLst/>
          </a:prstGeom>
          <a:noFill/>
          <a:ln w="9525">
            <a:noFill/>
            <a:miter lim="800000"/>
            <a:headEnd/>
            <a:tailEnd/>
          </a:ln>
        </p:spPr>
        <p:txBody>
          <a:bodyPr>
            <a:spAutoFit/>
          </a:bodyPr>
          <a:lstStyle/>
          <a:p>
            <a:r>
              <a:rPr lang="en-US" sz="4400" b="1" dirty="0">
                <a:latin typeface="Calibri" pitchFamily="34" charset="0"/>
              </a:rPr>
              <a:t>Courage my Friends, it is Not Too Late to Make a Better World!</a:t>
            </a:r>
          </a:p>
          <a:p>
            <a:endParaRPr lang="en-US" sz="3600" b="1" dirty="0">
              <a:latin typeface="Calibri" pitchFamily="34" charset="0"/>
            </a:endParaRPr>
          </a:p>
          <a:p>
            <a:r>
              <a:rPr lang="en-US" sz="3600" b="1" dirty="0">
                <a:latin typeface="Calibri" pitchFamily="34" charset="0"/>
              </a:rPr>
              <a:t>Tommy Douglas</a:t>
            </a:r>
          </a:p>
          <a:p>
            <a:r>
              <a:rPr lang="en-US" b="1" dirty="0">
                <a:latin typeface="Calibri" pitchFamily="34" charset="0"/>
              </a:rPr>
              <a:t>(paraphrasing Tennyson)</a:t>
            </a:r>
          </a:p>
          <a:p>
            <a:endParaRPr lang="en-US" b="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74638"/>
            <a:ext cx="9144000" cy="2001837"/>
          </a:xfrm>
        </p:spPr>
        <p:txBody>
          <a:bodyPr/>
          <a:lstStyle/>
          <a:p>
            <a:pPr marL="342900" indent="-342900"/>
            <a:r>
              <a:rPr lang="en-US" sz="6000" b="1" dirty="0" smtClean="0"/>
              <a:t>Health Care costs are </a:t>
            </a:r>
            <a:br>
              <a:rPr lang="en-US" sz="6000" b="1" dirty="0" smtClean="0"/>
            </a:br>
            <a:r>
              <a:rPr lang="en-US" sz="6000" b="1" dirty="0" smtClean="0"/>
              <a:t>not out of control</a:t>
            </a:r>
          </a:p>
        </p:txBody>
      </p:sp>
      <p:pic>
        <p:nvPicPr>
          <p:cNvPr id="9219" name="Picture 11" descr="C:\Users\Michael\AppData\Local\Microsoft\Windows\Temporary Internet Files\Content.IE5\0XN7YAJ2\MC900384180[1].wmf"/>
          <p:cNvPicPr>
            <a:picLocks noChangeAspect="1" noChangeArrowheads="1"/>
          </p:cNvPicPr>
          <p:nvPr/>
        </p:nvPicPr>
        <p:blipFill>
          <a:blip r:embed="rId2" cstate="print"/>
          <a:srcRect/>
          <a:stretch>
            <a:fillRect/>
          </a:stretch>
        </p:blipFill>
        <p:spPr bwMode="auto">
          <a:xfrm>
            <a:off x="3563938" y="2565400"/>
            <a:ext cx="1944687" cy="2663825"/>
          </a:xfrm>
          <a:prstGeom prst="rect">
            <a:avLst/>
          </a:prstGeom>
          <a:noFill/>
          <a:ln w="9525">
            <a:noFill/>
            <a:miter lim="800000"/>
            <a:headEnd/>
            <a:tailEnd/>
          </a:ln>
        </p:spPr>
      </p:pic>
      <p:cxnSp>
        <p:nvCxnSpPr>
          <p:cNvPr id="6" name="Straight Connector 5"/>
          <p:cNvCxnSpPr/>
          <p:nvPr/>
        </p:nvCxnSpPr>
        <p:spPr>
          <a:xfrm>
            <a:off x="3419475" y="2492375"/>
            <a:ext cx="2305050" cy="273685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71550" y="549275"/>
            <a:ext cx="7407275" cy="1568450"/>
          </a:xfrm>
          <a:prstGeom prst="rect">
            <a:avLst/>
          </a:prstGeom>
          <a:noFill/>
          <a:ln w="9525">
            <a:noFill/>
            <a:miter lim="800000"/>
            <a:headEnd/>
            <a:tailEnd/>
          </a:ln>
        </p:spPr>
        <p:txBody>
          <a:bodyPr>
            <a:spAutoFit/>
          </a:bodyPr>
          <a:lstStyle/>
          <a:p>
            <a:pPr algn="ctr"/>
            <a:r>
              <a:rPr lang="en-US" sz="4800" b="1" dirty="0">
                <a:latin typeface="Arial" pitchFamily="34" charset="0"/>
              </a:rPr>
              <a:t>But Health care hasn’t </a:t>
            </a:r>
          </a:p>
          <a:p>
            <a:pPr algn="ctr"/>
            <a:r>
              <a:rPr lang="en-US" sz="4800" b="1" dirty="0">
                <a:latin typeface="Arial" pitchFamily="34" charset="0"/>
              </a:rPr>
              <a:t>been starved either</a:t>
            </a:r>
          </a:p>
        </p:txBody>
      </p:sp>
      <p:pic>
        <p:nvPicPr>
          <p:cNvPr id="10243" name="Picture 2" descr="C:\Users\Michael\AppData\Local\Microsoft\Windows\Temporary Internet Files\Content.IE5\ZFL06VOV\MC900141287[1].wmf"/>
          <p:cNvPicPr>
            <a:picLocks noChangeAspect="1" noChangeArrowheads="1"/>
          </p:cNvPicPr>
          <p:nvPr/>
        </p:nvPicPr>
        <p:blipFill>
          <a:blip r:embed="rId2" cstate="print"/>
          <a:srcRect/>
          <a:stretch>
            <a:fillRect/>
          </a:stretch>
        </p:blipFill>
        <p:spPr bwMode="auto">
          <a:xfrm>
            <a:off x="3492500" y="2492375"/>
            <a:ext cx="1670050" cy="289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10546"/>
          </a:xfrm>
        </p:spPr>
        <p:txBody>
          <a:bodyPr/>
          <a:lstStyle/>
          <a:p>
            <a:r>
              <a:rPr lang="en-US" b="1" dirty="0" smtClean="0"/>
              <a:t>What does the latest Canadian Institute for Health Information tell us about health spending</a:t>
            </a:r>
            <a:br>
              <a:rPr lang="en-US" b="1" dirty="0" smtClean="0"/>
            </a:br>
            <a:r>
              <a:rPr lang="en-US" b="1" dirty="0" smtClean="0"/>
              <a:t/>
            </a:r>
            <a:br>
              <a:rPr lang="en-US" b="1" dirty="0" smtClean="0"/>
            </a:br>
            <a:r>
              <a:rPr lang="en-US" b="1" dirty="0" smtClean="0"/>
              <a:t> </a:t>
            </a:r>
            <a:r>
              <a:rPr lang="en-US" b="1" dirty="0" smtClean="0">
                <a:hlinkClick r:id="rId2"/>
              </a:rPr>
              <a:t>http://www.cihi.ca</a:t>
            </a:r>
            <a:r>
              <a:rPr lang="en-US" b="1" dirty="0" smtClean="0"/>
              <a:t> </a:t>
            </a:r>
            <a:br>
              <a:rPr lang="en-US" b="1"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274638"/>
            <a:ext cx="8496944" cy="1143000"/>
          </a:xfrm>
        </p:spPr>
        <p:txBody>
          <a:bodyPr/>
          <a:lstStyle/>
          <a:p>
            <a:pPr algn="l"/>
            <a:r>
              <a:rPr lang="en-US" sz="3200" b="1" dirty="0" smtClean="0"/>
              <a:t>What does the latest </a:t>
            </a:r>
            <a:r>
              <a:rPr lang="en-US" sz="3200" b="1" dirty="0" smtClean="0"/>
              <a:t>CIHI report tell </a:t>
            </a:r>
            <a:r>
              <a:rPr lang="en-US" sz="3200" b="1" dirty="0" smtClean="0"/>
              <a:t>us about health spending </a:t>
            </a:r>
          </a:p>
        </p:txBody>
      </p:sp>
      <p:sp>
        <p:nvSpPr>
          <p:cNvPr id="11267" name="Content Placeholder 2"/>
          <p:cNvSpPr>
            <a:spLocks noGrp="1"/>
          </p:cNvSpPr>
          <p:nvPr>
            <p:ph idx="1"/>
          </p:nvPr>
        </p:nvSpPr>
        <p:spPr>
          <a:xfrm>
            <a:off x="457200" y="1484313"/>
            <a:ext cx="8507413" cy="5113337"/>
          </a:xfrm>
        </p:spPr>
        <p:txBody>
          <a:bodyPr/>
          <a:lstStyle/>
          <a:p>
            <a:r>
              <a:rPr lang="en-US" sz="2600" dirty="0" smtClean="0"/>
              <a:t>Public health care spending is taking a slightly larger share of our economy and of provincial government spending compared with 10 to 20 years ago</a:t>
            </a:r>
          </a:p>
          <a:p>
            <a:r>
              <a:rPr lang="en-US" sz="2600" dirty="0" smtClean="0"/>
              <a:t>However, health care costs have been falling for the past 2 years as a share of the economy and of provincial spending – </a:t>
            </a:r>
            <a:r>
              <a:rPr lang="en-US" sz="2600" b="1" i="1" dirty="0" smtClean="0"/>
              <a:t>The Cost curve bent 2-3 years ago!</a:t>
            </a:r>
          </a:p>
          <a:p>
            <a:r>
              <a:rPr lang="en-US" sz="2600" dirty="0" smtClean="0"/>
              <a:t>Canadian government spending as a share of the economy has fallen sharply over the past 25 years</a:t>
            </a:r>
          </a:p>
          <a:p>
            <a:r>
              <a:rPr lang="en-US" sz="2600" dirty="0" smtClean="0"/>
              <a:t>Canada spends about the same share of its economy on health care as other similar wealthy countries and much less than the US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0" y="1"/>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14799</TotalTime>
  <Words>2169</Words>
  <Application>Microsoft Office PowerPoint</Application>
  <PresentationFormat>On-screen Show (4:3)</PresentationFormat>
  <Paragraphs>271</Paragraphs>
  <Slides>45</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Microsoft Office Excel 97-2003 Worksheet</vt:lpstr>
      <vt:lpstr>Medicare is as Sustainable as We want it to be Embargoed until 3:00 PM October 30, 2012</vt:lpstr>
      <vt:lpstr>Current received wisdom</vt:lpstr>
      <vt:lpstr>Slide 3</vt:lpstr>
      <vt:lpstr>What’s my story?</vt:lpstr>
      <vt:lpstr>Health Care costs are  not out of control</vt:lpstr>
      <vt:lpstr>Slide 6</vt:lpstr>
      <vt:lpstr>What does the latest Canadian Institute for Health Information tell us about health spending   http://www.cihi.ca  </vt:lpstr>
      <vt:lpstr>What does the latest CIHI report tell us about health spending </vt:lpstr>
      <vt:lpstr>Slide 9</vt:lpstr>
      <vt:lpstr>Slide 10</vt:lpstr>
      <vt:lpstr>Slide 11</vt:lpstr>
      <vt:lpstr>Slide 12</vt:lpstr>
      <vt:lpstr>Slide 13</vt:lpstr>
      <vt:lpstr>The sustainability of Medicare in Canada</vt:lpstr>
      <vt:lpstr>The shrinking Canadian public sector</vt:lpstr>
      <vt:lpstr>Slide 16</vt:lpstr>
      <vt:lpstr>Slide 17</vt:lpstr>
      <vt:lpstr>Slide 18</vt:lpstr>
      <vt:lpstr>The aging population won’t kill Medicare</vt:lpstr>
      <vt:lpstr>The elderly are healthier than ever</vt:lpstr>
      <vt:lpstr>Slide 21</vt:lpstr>
      <vt:lpstr>Health costs are related to illness and Canadian seniors are healthier than ever</vt:lpstr>
      <vt:lpstr>Slide 23</vt:lpstr>
      <vt:lpstr>Slide 24</vt:lpstr>
      <vt:lpstr>Slide 25</vt:lpstr>
      <vt:lpstr>Slide 26</vt:lpstr>
      <vt:lpstr>Most of health care’s problems are due to antiquated, processes of care</vt:lpstr>
      <vt:lpstr>After-Hours Care and Emergency Room Use</vt:lpstr>
      <vt:lpstr>Waited Less Than a Month to See Specialist</vt:lpstr>
      <vt:lpstr>Spine surgeons in Ontario: A wasted precious resource</vt:lpstr>
      <vt:lpstr>Slide 31</vt:lpstr>
      <vt:lpstr>There are affordable solutions to all of Medicare’s apparently intractable problems: The Second Stage of Medicare</vt:lpstr>
      <vt:lpstr>We need to change the way we deliver services</vt:lpstr>
      <vt:lpstr>“I am concerned about Medicare – not its fundamental principles -- but with the problems we knew would arise. Those of us who talked about Medicare back in the 1940’s, the 1950’s and the 1960’s kept reminding the public there were two phases to Medicare.  The first was to remove the financial barrier between those who provide health care services and those who need them.  We pointed out repeatedly that this phase was the easiest of the problems we would confront.”                                         Tommy Douglas 1979</vt:lpstr>
      <vt:lpstr>“The phase number two would be the much more difficult one and that was to alter our delivery system to reduce costs and put the emphasis on preventative medicine….   Canadians can be proud of Medicare, but what we have to apply ourselves to now is that we have not yet grappled seriously with the second phase.”                                        Tommy Douglas 1979</vt:lpstr>
      <vt:lpstr>The Second Stage of Medicare is delivering health services differently to keep people well</vt:lpstr>
      <vt:lpstr>Slide 37</vt:lpstr>
      <vt:lpstr>Slide 38</vt:lpstr>
      <vt:lpstr>With current resources Canadians could:</vt:lpstr>
      <vt:lpstr>Toronto Arthroplasty Model</vt:lpstr>
      <vt:lpstr>Good News in Hamilton, Winnipeg, Nova Scotia, etc! We could have elective specialty input into patients’ care  within 7 days</vt:lpstr>
      <vt:lpstr>Good News in Cambridge, Cape Breton, Penticton, etc! We could access primary health care within 24 hrs</vt:lpstr>
      <vt:lpstr>There is substantial evidence that for profit patient care tends to cost more and is of poorer quality -- but the most salient  argument is Tony Soprano’s:   “Fuhgetaboutit!”  We don’t need it.</vt:lpstr>
      <vt:lpstr>Summary:</vt:lpstr>
      <vt:lpstr>Slide 45</vt:lpstr>
    </vt:vector>
  </TitlesOfParts>
  <Company>Rachlis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Stitches in Time</dc:title>
  <dc:creator>Michael</dc:creator>
  <cp:lastModifiedBy> </cp:lastModifiedBy>
  <cp:revision>797</cp:revision>
  <cp:lastPrinted>2004-02-11T23:15:43Z</cp:lastPrinted>
  <dcterms:created xsi:type="dcterms:W3CDTF">2002-11-11T21:45:26Z</dcterms:created>
  <dcterms:modified xsi:type="dcterms:W3CDTF">2012-10-31T01:35:23Z</dcterms:modified>
</cp:coreProperties>
</file>